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706" r:id="rId2"/>
    <p:sldId id="965" r:id="rId3"/>
    <p:sldId id="968" r:id="rId4"/>
    <p:sldId id="960" r:id="rId5"/>
    <p:sldId id="974" r:id="rId6"/>
    <p:sldId id="961" r:id="rId7"/>
    <p:sldId id="975" r:id="rId8"/>
    <p:sldId id="972" r:id="rId9"/>
    <p:sldId id="976" r:id="rId10"/>
    <p:sldId id="977" r:id="rId11"/>
    <p:sldId id="963" r:id="rId12"/>
    <p:sldId id="969" r:id="rId13"/>
    <p:sldId id="971" r:id="rId14"/>
    <p:sldId id="962" r:id="rId15"/>
    <p:sldId id="8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Bushong" initials="MB" lastIdx="3" clrIdx="0"/>
  <p:cmAuthor id="1" name="Yakov Rekhter" initials="YA" lastIdx="37" clrIdx="1"/>
  <p:cmAuthor id="2" name="Hannes Gredl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57932"/>
    <a:srgbClr val="12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8" autoAdjust="0"/>
    <p:restoredTop sz="94643" autoAdjust="0"/>
  </p:normalViewPr>
  <p:slideViewPr>
    <p:cSldViewPr snapToGrid="0">
      <p:cViewPr varScale="1">
        <p:scale>
          <a:sx n="52" d="100"/>
          <a:sy n="52" d="100"/>
        </p:scale>
        <p:origin x="-1032" y="-96"/>
      </p:cViewPr>
      <p:guideLst>
        <p:guide orient="horz" pos="2937"/>
        <p:guide pos="43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C1678-44B7-463C-A681-EDB9A328CB29}" type="datetimeFigureOut">
              <a:rPr lang="en-US" smtClean="0"/>
              <a:pPr/>
              <a:t>9/5/2013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14B09-7C50-4114-8675-D6CC4E7956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0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0CA5-2652-4640-BB4D-B7D1C912B18A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0CA5-2652-4640-BB4D-B7D1C912B18A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DFDFD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noAutofit/>
          </a:bodyPr>
          <a:lstStyle/>
          <a:p>
            <a:pPr>
              <a:defRPr/>
            </a:pPr>
            <a:endParaRPr lang="en-US" dirty="0">
              <a:latin typeface="Arial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2888"/>
            <a:ext cx="7315200" cy="877824"/>
          </a:xfr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3200" b="1" cap="all" baseline="0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11880"/>
            <a:ext cx="5943600" cy="1051560"/>
          </a:xfrm>
        </p:spPr>
        <p:txBody>
          <a:bodyPr>
            <a:noAutofit/>
          </a:bodyPr>
          <a:lstStyle>
            <a:lvl1pPr marL="0" indent="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 lang="en-US" sz="2000" dirty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7" descr="blue-window"/>
          <p:cNvPicPr>
            <a:picLocks noChangeAspect="1" noChangeArrowheads="1"/>
          </p:cNvPicPr>
          <p:nvPr userDrawn="1"/>
        </p:nvPicPr>
        <p:blipFill>
          <a:blip r:embed="rId2" cstate="print"/>
          <a:srcRect b="37572"/>
          <a:stretch>
            <a:fillRect/>
          </a:stretch>
        </p:blipFill>
        <p:spPr bwMode="auto">
          <a:xfrm>
            <a:off x="450850" y="5468938"/>
            <a:ext cx="8242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uniper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95898" y="917673"/>
            <a:ext cx="1718044" cy="46855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26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66616" y="1134374"/>
            <a:ext cx="8229600" cy="4852358"/>
          </a:xfrm>
        </p:spPr>
        <p:txBody>
          <a:bodyPr/>
          <a:lstStyle>
            <a:lvl1pPr marL="112713" indent="-112713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699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54075" indent="-223838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1147763" indent="-233363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31925" indent="-173038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rg-ven-gradient-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38725"/>
            <a:ext cx="9144000" cy="1819275"/>
          </a:xfrm>
          <a:prstGeom prst="rect">
            <a:avLst/>
          </a:prstGeom>
        </p:spPr>
      </p:pic>
      <p:sp>
        <p:nvSpPr>
          <p:cNvPr id="4" name="Rectangle 44"/>
          <p:cNvSpPr>
            <a:spLocks noChangeArrowheads="1"/>
          </p:cNvSpPr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ABCBE">
                  <a:alpha val="14999"/>
                </a:srgbClr>
              </a:gs>
              <a:gs pos="100000">
                <a:srgbClr val="565758">
                  <a:alpha val="14999"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050" y="2184400"/>
            <a:ext cx="4554538" cy="38227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</p:pic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488" y="3009901"/>
            <a:ext cx="5419602" cy="1470025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r="50217" b="6430"/>
          <a:stretch>
            <a:fillRect/>
          </a:stretch>
        </p:blipFill>
        <p:spPr bwMode="auto">
          <a:xfrm>
            <a:off x="5826216" y="10634"/>
            <a:ext cx="3342889" cy="6843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Documents and Settings\Tom Roberts Ltd\My Documents\WORK FILES\Lou Doyle\Juniper\2010\GRAPHICS\logo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11151" y="1028700"/>
            <a:ext cx="2036716" cy="55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7950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56032"/>
            <a:ext cx="8220456" cy="740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050" y="1134036"/>
            <a:ext cx="8220456" cy="477316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black">
          <a:xfrm>
            <a:off x="471488" y="6229350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l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1000">
                <a:solidFill>
                  <a:srgbClr val="807F83"/>
                </a:solidFill>
                <a:latin typeface="Arial" pitchFamily="34" charset="0"/>
              </a:rPr>
              <a:pPr algn="l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1000" dirty="0">
              <a:solidFill>
                <a:srgbClr val="807F83"/>
              </a:solidFill>
              <a:latin typeface="Arial" pitchFamily="34" charset="0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450850" y="238125"/>
            <a:ext cx="8240713" cy="5994400"/>
            <a:chOff x="284" y="150"/>
            <a:chExt cx="5182" cy="3776"/>
          </a:xfrm>
        </p:grpSpPr>
        <p:sp>
          <p:nvSpPr>
            <p:cNvPr id="19" name="Line 7"/>
            <p:cNvSpPr>
              <a:spLocks noChangeShapeType="1"/>
            </p:cNvSpPr>
            <p:nvPr userDrawn="1"/>
          </p:nvSpPr>
          <p:spPr bwMode="auto">
            <a:xfrm>
              <a:off x="284" y="3926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 userDrawn="1"/>
          </p:nvSpPr>
          <p:spPr bwMode="auto">
            <a:xfrm>
              <a:off x="284" y="602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 userDrawn="1"/>
          </p:nvSpPr>
          <p:spPr bwMode="auto">
            <a:xfrm>
              <a:off x="284" y="150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95600" y="6241145"/>
            <a:ext cx="29033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6"/>
                </a:solidFill>
              </a:rPr>
              <a:t>Copyright </a:t>
            </a:r>
            <a:r>
              <a:rPr lang="en-US" sz="800" kern="1200" dirty="0" smtClean="0">
                <a:solidFill>
                  <a:schemeClr val="accent6"/>
                </a:solidFill>
                <a:latin typeface="Arial" charset="0"/>
                <a:ea typeface="ＭＳ Ｐゴシック" charset="-128"/>
                <a:cs typeface="+mn-cs"/>
              </a:rPr>
              <a:t>©</a:t>
            </a:r>
            <a:r>
              <a:rPr lang="en-US" sz="800" kern="1200" baseline="0" dirty="0" smtClean="0">
                <a:solidFill>
                  <a:schemeClr val="accent6"/>
                </a:solidFill>
                <a:latin typeface="Arial" charset="0"/>
                <a:ea typeface="ＭＳ Ｐゴシック" charset="-128"/>
                <a:cs typeface="+mn-cs"/>
              </a:rPr>
              <a:t> 2013 Juniper Networks, Inc.     www.juniper.net </a:t>
            </a:r>
            <a:r>
              <a:rPr lang="en-US" sz="800" baseline="0" dirty="0" smtClean="0">
                <a:solidFill>
                  <a:schemeClr val="accent6"/>
                </a:solidFill>
              </a:rPr>
              <a:t> </a:t>
            </a:r>
            <a:endParaRPr lang="en-US" sz="800" dirty="0">
              <a:solidFill>
                <a:schemeClr val="accent6"/>
              </a:solidFill>
            </a:endParaRPr>
          </a:p>
        </p:txBody>
      </p:sp>
      <p:pic>
        <p:nvPicPr>
          <p:cNvPr id="11" name="Picture 10" descr="juniper_bla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3920" y="6316675"/>
            <a:ext cx="1111452" cy="3031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8" r:id="rId4"/>
    <p:sldLayoutId id="2147483659" r:id="rId5"/>
  </p:sldLayoutIdLst>
  <p:transition spd="slow">
    <p:wipe dir="r"/>
  </p:transition>
  <p:txStyles>
    <p:titleStyle>
      <a:lvl1pPr algn="l" defTabSz="457200" rtl="0" eaLnBrk="1" fontAlgn="base" latinLnBrk="0" hangingPunct="1">
        <a:lnSpc>
          <a:spcPct val="90000"/>
        </a:lnSpc>
        <a:spcBef>
          <a:spcPct val="0"/>
        </a:spcBef>
        <a:spcAft>
          <a:spcPct val="20000"/>
        </a:spcAft>
        <a:buNone/>
        <a:defRPr lang="en-US" sz="2400" b="1" kern="1200" cap="all" baseline="0" dirty="0" smtClean="0">
          <a:solidFill>
            <a:srgbClr val="292929"/>
          </a:solidFill>
          <a:latin typeface="Arial" pitchFamily="34" charset="0"/>
          <a:ea typeface="+mj-ea"/>
          <a:cs typeface="+mj-cs"/>
        </a:defRPr>
      </a:lvl1pPr>
    </p:titleStyle>
    <p:bodyStyle>
      <a:lvl1pPr marL="112713" indent="-112713" algn="l" defTabSz="914400" rtl="0" eaLnBrk="1" latinLnBrk="0" hangingPunct="1">
        <a:spcBef>
          <a:spcPts val="800"/>
        </a:spcBef>
        <a:spcAft>
          <a:spcPts val="400"/>
        </a:spcAft>
        <a:buClr>
          <a:schemeClr val="tx1"/>
        </a:buClr>
        <a:buSzPct val="25000"/>
        <a:buFont typeface="Arial" pitchFamily="34" charset="0"/>
        <a:buChar char=" "/>
        <a:defRPr lang="en-US" sz="22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69913" indent="-225425" algn="l" defTabSz="914400" rtl="0" eaLnBrk="1" latinLnBrk="0" hangingPunct="1">
        <a:spcBef>
          <a:spcPts val="0"/>
        </a:spcBef>
        <a:spcAft>
          <a:spcPts val="500"/>
        </a:spcAft>
        <a:buClr>
          <a:schemeClr val="tx1"/>
        </a:buClr>
        <a:buSzPct val="90000"/>
        <a:buFont typeface="Wingdings" pitchFamily="2" charset="2"/>
        <a:buChar char="§"/>
        <a:defRPr lang="en-US" sz="20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4075" indent="-223838" algn="l" defTabSz="914400" rtl="0" eaLnBrk="1" latinLnBrk="0" hangingPunct="1">
        <a:spcBef>
          <a:spcPts val="0"/>
        </a:spcBef>
        <a:spcAft>
          <a:spcPts val="500"/>
        </a:spcAft>
        <a:buClr>
          <a:schemeClr val="tx1"/>
        </a:buClr>
        <a:buSzPct val="96000"/>
        <a:buFont typeface="Wingdings" pitchFamily="2" charset="2"/>
        <a:buChar char="§"/>
        <a:defRPr lang="en-US" sz="18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47763" indent="-233363" algn="l" defTabSz="914400" rtl="0" eaLnBrk="1" latinLnBrk="0" hangingPunct="1">
        <a:spcBef>
          <a:spcPts val="0"/>
        </a:spcBef>
        <a:spcAft>
          <a:spcPts val="500"/>
        </a:spcAft>
        <a:buClr>
          <a:schemeClr val="tx1"/>
        </a:buClr>
        <a:buFont typeface="Arial" pitchFamily="34" charset="0"/>
        <a:buChar char="–"/>
        <a:defRPr lang="en-US" sz="16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31925" indent="-173038" algn="l" defTabSz="914400" rtl="0" eaLnBrk="1" latinLnBrk="0" hangingPunct="1">
        <a:spcBef>
          <a:spcPts val="0"/>
        </a:spcBef>
        <a:spcAft>
          <a:spcPts val="500"/>
        </a:spcAft>
        <a:buClr>
          <a:schemeClr val="tx1"/>
        </a:buClr>
        <a:buFont typeface="Arial" pitchFamily="34" charset="0"/>
        <a:buChar char="-"/>
        <a:defRPr lang="en-US" sz="16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farrel@juniper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drian@olddog.co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827" y="1993393"/>
            <a:ext cx="8578242" cy="981634"/>
          </a:xfrm>
        </p:spPr>
        <p:txBody>
          <a:bodyPr>
            <a:noAutofit/>
          </a:bodyPr>
          <a:lstStyle/>
          <a:p>
            <a:pPr>
              <a:spcAft>
                <a:spcPts val="1400"/>
              </a:spcAft>
            </a:pPr>
            <a:r>
              <a:rPr lang="en-GB" sz="3600" dirty="0"/>
              <a:t>New Outlook on Multi-Domain and Multi-Layer Traffic </a:t>
            </a:r>
            <a:r>
              <a:rPr lang="en-GB" sz="3600" dirty="0" smtClean="0"/>
              <a:t>Engineering</a:t>
            </a:r>
            <a:endParaRPr lang="en-US" sz="36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89933" y="4005336"/>
            <a:ext cx="5336167" cy="624840"/>
          </a:xfrm>
          <a:prstGeom prst="rect">
            <a:avLst/>
          </a:prstGeom>
        </p:spPr>
        <p:txBody>
          <a:bodyPr/>
          <a:lstStyle/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 Farrel</a:t>
            </a:r>
            <a:r>
              <a:rPr lang="en-US" sz="2200" b="1" dirty="0" smtClean="0">
                <a:latin typeface="Arial" pitchFamily="34" charset="0"/>
                <a:hlinkClick r:id="rId3"/>
              </a:rPr>
              <a:t/>
            </a:r>
            <a:br>
              <a:rPr lang="en-US" sz="2200" b="1" dirty="0" smtClean="0">
                <a:latin typeface="Arial" pitchFamily="34" charset="0"/>
                <a:hlinkClick r:id="rId3"/>
              </a:rPr>
            </a:br>
            <a:r>
              <a:rPr lang="en-US" sz="2200" b="1" dirty="0" smtClean="0">
                <a:latin typeface="Arial" pitchFamily="34" charset="0"/>
                <a:hlinkClick r:id="rId3"/>
              </a:rPr>
              <a:t>afarrel@juniper.net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adrian@olddog.co.uk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tabLst/>
              <a:defRPr/>
            </a:pPr>
            <a:r>
              <a:rPr lang="en-US" sz="2200" b="1" dirty="0" smtClean="0">
                <a:latin typeface="Arial" pitchFamily="34" charset="0"/>
              </a:rPr>
              <a:t>AUSNOG, Sydney, September 2013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604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Unasked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Do we *really* want provisioning in the server layer auto-triggered by activity in the client layer?</a:t>
            </a:r>
          </a:p>
          <a:p>
            <a:pPr lvl="1"/>
            <a:r>
              <a:rPr lang="en-GB" dirty="0" smtClean="0"/>
              <a:t>Server may be 100G lambda</a:t>
            </a:r>
          </a:p>
          <a:p>
            <a:pPr lvl="1"/>
            <a:r>
              <a:rPr lang="en-GB" dirty="0" smtClean="0"/>
              <a:t>Client may be a UDP packet</a:t>
            </a:r>
          </a:p>
          <a:p>
            <a:pPr lvl="1"/>
            <a:r>
              <a:rPr lang="en-GB" dirty="0" smtClean="0"/>
              <a:t>There may be commercial implications</a:t>
            </a:r>
          </a:p>
          <a:p>
            <a:pPr lvl="1"/>
            <a:endParaRPr lang="en-GB" dirty="0"/>
          </a:p>
          <a:p>
            <a:r>
              <a:rPr lang="en-GB" dirty="0" smtClean="0"/>
              <a:t>When can I start to send data using the virtual link?</a:t>
            </a:r>
          </a:p>
          <a:p>
            <a:pPr lvl="1"/>
            <a:r>
              <a:rPr lang="en-GB" dirty="0" smtClean="0"/>
              <a:t>Many optical circuits need tuning and testing first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6296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6616" y="1134374"/>
            <a:ext cx="8229600" cy="506525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 virtual link is a link created out of a server-layer LSP.</a:t>
            </a:r>
          </a:p>
          <a:p>
            <a:pPr lvl="1"/>
            <a:r>
              <a:rPr lang="en-GB" dirty="0" smtClean="0"/>
              <a:t>Advertised into the client-layer IGP just like any other link</a:t>
            </a:r>
            <a:endParaRPr lang="en-GB" dirty="0" smtClean="0"/>
          </a:p>
          <a:p>
            <a:r>
              <a:rPr lang="en-GB" dirty="0" smtClean="0"/>
              <a:t>An abstract link is the possibility of a virtual link.</a:t>
            </a:r>
          </a:p>
          <a:p>
            <a:pPr lvl="1"/>
            <a:r>
              <a:rPr lang="en-GB" dirty="0" smtClean="0"/>
              <a:t>It </a:t>
            </a:r>
            <a:r>
              <a:rPr lang="en-GB" dirty="0" smtClean="0"/>
              <a:t>is a link that would be formed if an LSP was set up to support it.</a:t>
            </a:r>
          </a:p>
          <a:p>
            <a:pPr lvl="1"/>
            <a:r>
              <a:rPr lang="en-GB" dirty="0" smtClean="0"/>
              <a:t>Installed in the client-layer Traffic Engineering Database</a:t>
            </a:r>
          </a:p>
          <a:p>
            <a:pPr lvl="2"/>
            <a:r>
              <a:rPr lang="en-GB" dirty="0" smtClean="0"/>
              <a:t>Maybe by IGP or by BGP-LS</a:t>
            </a:r>
          </a:p>
          <a:p>
            <a:r>
              <a:rPr lang="en-GB" dirty="0" smtClean="0"/>
              <a:t>Policy is used to determine which abstract links to advertise</a:t>
            </a:r>
          </a:p>
          <a:p>
            <a:pPr lvl="1"/>
            <a:r>
              <a:rPr lang="en-GB" dirty="0" smtClean="0"/>
              <a:t>I.e. not all potential links</a:t>
            </a:r>
          </a:p>
          <a:p>
            <a:pPr lvl="1"/>
            <a:r>
              <a:rPr lang="en-GB" dirty="0" smtClean="0"/>
              <a:t>Allows stability of selection without frequent re-</a:t>
            </a:r>
            <a:r>
              <a:rPr lang="en-GB" dirty="0" smtClean="0"/>
              <a:t>c</a:t>
            </a:r>
            <a:r>
              <a:rPr lang="en-GB" dirty="0" smtClean="0"/>
              <a:t>ompute / re-advertisement</a:t>
            </a:r>
          </a:p>
          <a:p>
            <a:pPr lvl="1"/>
            <a:r>
              <a:rPr lang="en-GB" dirty="0" smtClean="0"/>
              <a:t>Just key reachability with basic constraints</a:t>
            </a:r>
          </a:p>
          <a:p>
            <a:pPr lvl="1"/>
            <a:r>
              <a:rPr lang="en-GB" dirty="0" smtClean="0"/>
              <a:t>Allows knowledge of server network resources, topology, constraints, etc. to be hidden from client</a:t>
            </a:r>
          </a:p>
          <a:p>
            <a:r>
              <a:rPr lang="en-GB" dirty="0" smtClean="0"/>
              <a:t>Client layer can see what links might be established</a:t>
            </a:r>
          </a:p>
          <a:p>
            <a:pPr lvl="1"/>
            <a:r>
              <a:rPr lang="en-GB" dirty="0" smtClean="0"/>
              <a:t>Ask for them to be turned up if needed</a:t>
            </a:r>
          </a:p>
          <a:p>
            <a:pPr lvl="1"/>
            <a:r>
              <a:rPr lang="en-GB" dirty="0" smtClean="0"/>
              <a:t>Reachability is known within the client layer</a:t>
            </a:r>
            <a:endParaRPr lang="en-GB" dirty="0" smtClean="0"/>
          </a:p>
          <a:p>
            <a:r>
              <a:rPr lang="en-GB" dirty="0" smtClean="0"/>
              <a:t>Abstract converted to virtual link as service request from client layer</a:t>
            </a:r>
          </a:p>
          <a:p>
            <a:pPr lvl="1"/>
            <a:r>
              <a:rPr lang="en-GB" dirty="0" smtClean="0"/>
              <a:t>LSP is set up (and tuned and tested)</a:t>
            </a:r>
          </a:p>
          <a:p>
            <a:pPr lvl="1"/>
            <a:r>
              <a:rPr lang="en-GB" dirty="0" smtClean="0"/>
              <a:t>Link is advertised into client IGP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065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3937741" y="2828361"/>
            <a:ext cx="2048435" cy="0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a Connectivity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6616" y="3294529"/>
            <a:ext cx="8229600" cy="269220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IGP in Server Layer</a:t>
            </a:r>
          </a:p>
          <a:p>
            <a:r>
              <a:rPr lang="en-GB" dirty="0" smtClean="0"/>
              <a:t>Node Y determines abstract XY</a:t>
            </a:r>
          </a:p>
          <a:p>
            <a:pPr lvl="1"/>
            <a:r>
              <a:rPr lang="en-GB" dirty="0" smtClean="0"/>
              <a:t>It’s a policy thing</a:t>
            </a:r>
          </a:p>
          <a:p>
            <a:r>
              <a:rPr lang="en-GB" dirty="0" smtClean="0"/>
              <a:t>IGP in Connectivity Layer</a:t>
            </a:r>
          </a:p>
          <a:p>
            <a:pPr lvl="1"/>
            <a:r>
              <a:rPr lang="en-GB" dirty="0" smtClean="0"/>
              <a:t>Consists of “Access Links” and “Abstract Links”</a:t>
            </a:r>
          </a:p>
          <a:p>
            <a:pPr lvl="1"/>
            <a:r>
              <a:rPr lang="en-GB" dirty="0" smtClean="0"/>
              <a:t>Update “abstract” to “real” when server LSP set up </a:t>
            </a:r>
            <a:r>
              <a:rPr lang="en-GB" b="1" i="1" dirty="0" smtClean="0"/>
              <a:t>by NMS action</a:t>
            </a:r>
            <a:endParaRPr lang="en-GB" dirty="0" smtClean="0"/>
          </a:p>
          <a:p>
            <a:r>
              <a:rPr lang="en-GB" dirty="0" smtClean="0"/>
              <a:t>Node V determines abstract VW</a:t>
            </a:r>
          </a:p>
          <a:p>
            <a:r>
              <a:rPr lang="en-GB" dirty="0" smtClean="0"/>
              <a:t>IGP in Client Layer </a:t>
            </a:r>
          </a:p>
          <a:p>
            <a:pPr lvl="1"/>
            <a:r>
              <a:rPr lang="en-GB" dirty="0" smtClean="0"/>
              <a:t>Consists of normal “Client Links” and “Abstract Links”</a:t>
            </a:r>
          </a:p>
          <a:p>
            <a:pPr lvl="1"/>
            <a:r>
              <a:rPr lang="en-GB" dirty="0"/>
              <a:t>Update </a:t>
            </a:r>
            <a:r>
              <a:rPr lang="en-GB" dirty="0" smtClean="0"/>
              <a:t>“abstract” </a:t>
            </a:r>
            <a:r>
              <a:rPr lang="en-GB" dirty="0"/>
              <a:t>to “real” when </a:t>
            </a:r>
            <a:r>
              <a:rPr lang="en-GB" dirty="0" smtClean="0"/>
              <a:t>client </a:t>
            </a:r>
            <a:r>
              <a:rPr lang="en-GB" dirty="0"/>
              <a:t>LSP set up </a:t>
            </a:r>
            <a:r>
              <a:rPr lang="en-GB" b="1" i="1" dirty="0"/>
              <a:t>by NMS </a:t>
            </a:r>
            <a:r>
              <a:rPr lang="en-GB" b="1" i="1" dirty="0" smtClean="0"/>
              <a:t>action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169891" y="1317812"/>
            <a:ext cx="403412" cy="403412"/>
          </a:xfrm>
          <a:prstGeom prst="roundRect">
            <a:avLst/>
          </a:prstGeom>
          <a:solidFill>
            <a:srgbClr val="5D87A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 bwMode="auto">
          <a:xfrm>
            <a:off x="1990162" y="1317812"/>
            <a:ext cx="403412" cy="403412"/>
          </a:xfrm>
          <a:prstGeom prst="roundRect">
            <a:avLst/>
          </a:prstGeom>
          <a:solidFill>
            <a:srgbClr val="5D87A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 bwMode="auto">
          <a:xfrm>
            <a:off x="2776814" y="1331259"/>
            <a:ext cx="403412" cy="995081"/>
          </a:xfrm>
          <a:prstGeom prst="roundRect">
            <a:avLst/>
          </a:prstGeom>
          <a:solidFill>
            <a:srgbClr val="5D87A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 bwMode="auto">
          <a:xfrm>
            <a:off x="3534329" y="2034986"/>
            <a:ext cx="403412" cy="9950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01706" y="1869140"/>
            <a:ext cx="8834714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1706" y="2478737"/>
            <a:ext cx="8834714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 bwMode="auto">
          <a:xfrm>
            <a:off x="5154703" y="2626655"/>
            <a:ext cx="403412" cy="4034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325468" y="2626655"/>
            <a:ext cx="403412" cy="4034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986176" y="2034986"/>
            <a:ext cx="403412" cy="9950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 bwMode="auto">
          <a:xfrm>
            <a:off x="6761626" y="1317812"/>
            <a:ext cx="403412" cy="995081"/>
          </a:xfrm>
          <a:prstGeom prst="roundRect">
            <a:avLst/>
          </a:prstGeom>
          <a:solidFill>
            <a:srgbClr val="5D87A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 bwMode="auto">
          <a:xfrm>
            <a:off x="7575174" y="1317812"/>
            <a:ext cx="403412" cy="403412"/>
          </a:xfrm>
          <a:prstGeom prst="roundRect">
            <a:avLst/>
          </a:prstGeom>
          <a:solidFill>
            <a:srgbClr val="5D87A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 bwMode="auto">
          <a:xfrm>
            <a:off x="8422338" y="1317812"/>
            <a:ext cx="403412" cy="403412"/>
          </a:xfrm>
          <a:prstGeom prst="roundRect">
            <a:avLst/>
          </a:prstGeom>
          <a:solidFill>
            <a:srgbClr val="5D87A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>
            <a:stCxn id="4" idx="3"/>
            <a:endCxn id="5" idx="1"/>
          </p:cNvCxnSpPr>
          <p:nvPr/>
        </p:nvCxnSpPr>
        <p:spPr>
          <a:xfrm>
            <a:off x="1573303" y="1519518"/>
            <a:ext cx="416859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3"/>
          </p:cNvCxnSpPr>
          <p:nvPr/>
        </p:nvCxnSpPr>
        <p:spPr>
          <a:xfrm>
            <a:off x="2393574" y="1519518"/>
            <a:ext cx="38324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3"/>
            <a:endCxn id="17" idx="1"/>
          </p:cNvCxnSpPr>
          <p:nvPr/>
        </p:nvCxnSpPr>
        <p:spPr>
          <a:xfrm>
            <a:off x="7978586" y="1519518"/>
            <a:ext cx="443752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6" idx="1"/>
          </p:cNvCxnSpPr>
          <p:nvPr/>
        </p:nvCxnSpPr>
        <p:spPr>
          <a:xfrm>
            <a:off x="7165038" y="1519518"/>
            <a:ext cx="41013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80226" y="2178424"/>
            <a:ext cx="354103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3035" y="2178424"/>
            <a:ext cx="354103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 bwMode="auto">
          <a:xfrm>
            <a:off x="3953432" y="2003451"/>
            <a:ext cx="2043953" cy="201867"/>
          </a:xfrm>
          <a:custGeom>
            <a:avLst/>
            <a:gdLst>
              <a:gd name="connsiteX0" fmla="*/ 0 w 2043953"/>
              <a:gd name="connsiteY0" fmla="*/ 174973 h 201867"/>
              <a:gd name="connsiteX1" fmla="*/ 927847 w 2043953"/>
              <a:gd name="connsiteY1" fmla="*/ 161 h 201867"/>
              <a:gd name="connsiteX2" fmla="*/ 2043953 w 2043953"/>
              <a:gd name="connsiteY2" fmla="*/ 201867 h 20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953" h="201867">
                <a:moveTo>
                  <a:pt x="0" y="174973"/>
                </a:moveTo>
                <a:cubicBezTo>
                  <a:pt x="293594" y="85326"/>
                  <a:pt x="587188" y="-4321"/>
                  <a:pt x="927847" y="161"/>
                </a:cubicBezTo>
                <a:cubicBezTo>
                  <a:pt x="1268506" y="4643"/>
                  <a:pt x="1656229" y="103255"/>
                  <a:pt x="2043953" y="20186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 bwMode="auto">
          <a:xfrm>
            <a:off x="3186950" y="1142978"/>
            <a:ext cx="3590364" cy="349646"/>
          </a:xfrm>
          <a:custGeom>
            <a:avLst/>
            <a:gdLst>
              <a:gd name="connsiteX0" fmla="*/ 0 w 3590364"/>
              <a:gd name="connsiteY0" fmla="*/ 336198 h 349646"/>
              <a:gd name="connsiteX1" fmla="*/ 1680882 w 3590364"/>
              <a:gd name="connsiteY1" fmla="*/ 22 h 349646"/>
              <a:gd name="connsiteX2" fmla="*/ 3590364 w 3590364"/>
              <a:gd name="connsiteY2" fmla="*/ 349646 h 34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0364" h="349646">
                <a:moveTo>
                  <a:pt x="0" y="336198"/>
                </a:moveTo>
                <a:cubicBezTo>
                  <a:pt x="541244" y="166989"/>
                  <a:pt x="1082488" y="-2219"/>
                  <a:pt x="1680882" y="22"/>
                </a:cubicBezTo>
                <a:cubicBezTo>
                  <a:pt x="2279276" y="2263"/>
                  <a:pt x="2934820" y="175954"/>
                  <a:pt x="3590364" y="349646"/>
                </a:cubicBez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201706" y="1519518"/>
            <a:ext cx="82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219636" y="2008093"/>
            <a:ext cx="217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Connectivity Layer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206189" y="2505632"/>
            <a:ext cx="96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Server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588117" y="2640103"/>
            <a:ext cx="37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799227" y="1394015"/>
            <a:ext cx="37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</a:t>
            </a:r>
            <a:endParaRPr lang="en-GB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779539" y="1367121"/>
            <a:ext cx="37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</a:t>
            </a:r>
            <a:endParaRPr lang="en-GB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44437" y="2662516"/>
            <a:ext cx="37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47126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6" name="Straight Connector 425"/>
          <p:cNvCxnSpPr>
            <a:stCxn id="164" idx="4"/>
            <a:endCxn id="102" idx="1"/>
          </p:cNvCxnSpPr>
          <p:nvPr/>
        </p:nvCxnSpPr>
        <p:spPr>
          <a:xfrm>
            <a:off x="1956344" y="1868112"/>
            <a:ext cx="706842" cy="325876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>
            <a:stCxn id="192" idx="2"/>
            <a:endCxn id="248" idx="2"/>
          </p:cNvCxnSpPr>
          <p:nvPr/>
        </p:nvCxnSpPr>
        <p:spPr>
          <a:xfrm flipV="1">
            <a:off x="1694441" y="2923460"/>
            <a:ext cx="895565" cy="183974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>
            <a:stCxn id="148" idx="4"/>
            <a:endCxn id="123" idx="0"/>
          </p:cNvCxnSpPr>
          <p:nvPr/>
        </p:nvCxnSpPr>
        <p:spPr>
          <a:xfrm flipH="1">
            <a:off x="1931053" y="2018827"/>
            <a:ext cx="14114" cy="373015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210" idx="0"/>
            <a:endCxn id="232" idx="4"/>
          </p:cNvCxnSpPr>
          <p:nvPr/>
        </p:nvCxnSpPr>
        <p:spPr>
          <a:xfrm flipV="1">
            <a:off x="2031904" y="3060128"/>
            <a:ext cx="536406" cy="569428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322" idx="0"/>
            <a:endCxn id="260" idx="3"/>
          </p:cNvCxnSpPr>
          <p:nvPr/>
        </p:nvCxnSpPr>
        <p:spPr>
          <a:xfrm flipV="1">
            <a:off x="6496118" y="1779606"/>
            <a:ext cx="394159" cy="351170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 flipV="1">
            <a:off x="6950918" y="2024681"/>
            <a:ext cx="521390" cy="418746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>
            <a:stCxn id="378" idx="1"/>
            <a:endCxn id="405" idx="0"/>
          </p:cNvCxnSpPr>
          <p:nvPr/>
        </p:nvCxnSpPr>
        <p:spPr>
          <a:xfrm>
            <a:off x="6549645" y="3030639"/>
            <a:ext cx="337669" cy="215198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 flipV="1">
            <a:off x="6887734" y="1706454"/>
            <a:ext cx="75695" cy="757177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>
            <a:stCxn id="322" idx="0"/>
            <a:endCxn id="291" idx="4"/>
          </p:cNvCxnSpPr>
          <p:nvPr/>
        </p:nvCxnSpPr>
        <p:spPr>
          <a:xfrm flipV="1">
            <a:off x="6496118" y="1997757"/>
            <a:ext cx="963355" cy="133019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Applicability To The VPN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6616" y="4041648"/>
            <a:ext cx="8229600" cy="1945084"/>
          </a:xfrm>
        </p:spPr>
        <p:txBody>
          <a:bodyPr>
            <a:normAutofit/>
          </a:bodyPr>
          <a:lstStyle/>
          <a:p>
            <a:r>
              <a:rPr lang="en-GB" dirty="0" smtClean="0"/>
              <a:t>It’s a layered network</a:t>
            </a:r>
          </a:p>
          <a:p>
            <a:r>
              <a:rPr lang="en-GB" dirty="0" smtClean="0"/>
              <a:t>It has multi-homing and reachability issues</a:t>
            </a:r>
          </a:p>
          <a:p>
            <a:r>
              <a:rPr lang="en-GB" dirty="0" smtClean="0"/>
              <a:t>We need to provision TE connectivity</a:t>
            </a:r>
          </a:p>
          <a:p>
            <a:r>
              <a:rPr lang="en-GB" dirty="0" smtClean="0"/>
              <a:t>Discussion is about better VPN enablement for the carrier</a:t>
            </a:r>
            <a:endParaRPr lang="en-GB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74758" y="2033943"/>
            <a:ext cx="5370877" cy="1026791"/>
            <a:chOff x="1845" y="1753"/>
            <a:chExt cx="3319" cy="2007"/>
          </a:xfrm>
          <a:noFill/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rc 12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grp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rc 14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rc 16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grp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rc 18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grp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rc 20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grp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Arc 22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grp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Arc 24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grp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rc 26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grp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497929" y="1303113"/>
            <a:ext cx="1595279" cy="684725"/>
            <a:chOff x="1845" y="1753"/>
            <a:chExt cx="3319" cy="2007"/>
          </a:xfrm>
        </p:grpSpPr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rc 12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rc 14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rc 16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rc 18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Arc 20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Arc 22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rc 24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Arc 26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" name="Group 10"/>
          <p:cNvGrpSpPr>
            <a:grpSpLocks/>
          </p:cNvGrpSpPr>
          <p:nvPr/>
        </p:nvGrpSpPr>
        <p:grpSpPr bwMode="auto">
          <a:xfrm>
            <a:off x="485737" y="3028281"/>
            <a:ext cx="1595279" cy="684725"/>
            <a:chOff x="1845" y="1753"/>
            <a:chExt cx="3319" cy="2007"/>
          </a:xfrm>
        </p:grpSpPr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Arc 12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Arc 14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Arc 16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Arc 18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Arc 20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Arc 22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Arc 24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Arc 26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5" name="Group 10"/>
          <p:cNvGrpSpPr>
            <a:grpSpLocks/>
          </p:cNvGrpSpPr>
          <p:nvPr/>
        </p:nvGrpSpPr>
        <p:grpSpPr bwMode="auto">
          <a:xfrm>
            <a:off x="6886537" y="1309209"/>
            <a:ext cx="1595279" cy="684725"/>
            <a:chOff x="1845" y="1753"/>
            <a:chExt cx="3319" cy="2007"/>
          </a:xfrm>
        </p:grpSpPr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Arc 12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Arc 14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Arc 16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Arc 18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Arc 20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Arc 22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Arc 24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Arc 26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2" name="Group 10"/>
          <p:cNvGrpSpPr>
            <a:grpSpLocks/>
          </p:cNvGrpSpPr>
          <p:nvPr/>
        </p:nvGrpSpPr>
        <p:grpSpPr bwMode="auto">
          <a:xfrm>
            <a:off x="6996265" y="2991705"/>
            <a:ext cx="1595279" cy="684725"/>
            <a:chOff x="1845" y="1753"/>
            <a:chExt cx="3319" cy="2007"/>
          </a:xfrm>
        </p:grpSpPr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Arc 12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Arc 14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Arc 16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Arc 18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Arc 20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Arc 22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Arc 24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Arc 26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9" name="Group 113"/>
          <p:cNvGrpSpPr>
            <a:grpSpLocks/>
          </p:cNvGrpSpPr>
          <p:nvPr/>
        </p:nvGrpSpPr>
        <p:grpSpPr bwMode="auto">
          <a:xfrm>
            <a:off x="2517614" y="2130775"/>
            <a:ext cx="247754" cy="226804"/>
            <a:chOff x="3537" y="1975"/>
            <a:chExt cx="1319" cy="775"/>
          </a:xfrm>
        </p:grpSpPr>
        <p:sp>
          <p:nvSpPr>
            <p:cNvPr id="90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1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92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6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99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109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0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1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2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3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4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5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6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0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101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2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4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5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6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7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8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97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7" name="Group 113"/>
          <p:cNvGrpSpPr>
            <a:grpSpLocks/>
          </p:cNvGrpSpPr>
          <p:nvPr/>
        </p:nvGrpSpPr>
        <p:grpSpPr bwMode="auto">
          <a:xfrm>
            <a:off x="1807176" y="2390671"/>
            <a:ext cx="247754" cy="226804"/>
            <a:chOff x="3537" y="1975"/>
            <a:chExt cx="1319" cy="775"/>
          </a:xfrm>
        </p:grpSpPr>
        <p:sp>
          <p:nvSpPr>
            <p:cNvPr id="118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9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120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4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127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137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8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9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0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1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2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3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4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8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129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0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1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2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4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5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6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5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45" name="Group 113"/>
          <p:cNvGrpSpPr>
            <a:grpSpLocks/>
          </p:cNvGrpSpPr>
          <p:nvPr/>
        </p:nvGrpSpPr>
        <p:grpSpPr bwMode="auto">
          <a:xfrm>
            <a:off x="1821290" y="1793193"/>
            <a:ext cx="247754" cy="226804"/>
            <a:chOff x="3537" y="1975"/>
            <a:chExt cx="1319" cy="775"/>
          </a:xfrm>
        </p:grpSpPr>
        <p:sp>
          <p:nvSpPr>
            <p:cNvPr id="146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7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148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2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155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165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6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7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8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9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0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1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2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56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157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8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9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0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1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2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3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53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73" name="Group 113"/>
          <p:cNvGrpSpPr>
            <a:grpSpLocks/>
          </p:cNvGrpSpPr>
          <p:nvPr/>
        </p:nvGrpSpPr>
        <p:grpSpPr bwMode="auto">
          <a:xfrm>
            <a:off x="1548868" y="3018468"/>
            <a:ext cx="247754" cy="226804"/>
            <a:chOff x="3537" y="1975"/>
            <a:chExt cx="1319" cy="775"/>
          </a:xfrm>
        </p:grpSpPr>
        <p:sp>
          <p:nvSpPr>
            <p:cNvPr id="174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75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176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80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183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193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6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7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8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9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0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4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185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6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7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8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9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0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1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81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01" name="Group 113"/>
          <p:cNvGrpSpPr>
            <a:grpSpLocks/>
          </p:cNvGrpSpPr>
          <p:nvPr/>
        </p:nvGrpSpPr>
        <p:grpSpPr bwMode="auto">
          <a:xfrm>
            <a:off x="1785652" y="3564002"/>
            <a:ext cx="247754" cy="226804"/>
            <a:chOff x="3537" y="1975"/>
            <a:chExt cx="1319" cy="775"/>
          </a:xfrm>
        </p:grpSpPr>
        <p:sp>
          <p:nvSpPr>
            <p:cNvPr id="202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3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204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08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211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221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2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3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4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7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8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2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213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4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5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6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7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8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9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0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09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29" name="Group 113"/>
          <p:cNvGrpSpPr>
            <a:grpSpLocks/>
          </p:cNvGrpSpPr>
          <p:nvPr/>
        </p:nvGrpSpPr>
        <p:grpSpPr bwMode="auto">
          <a:xfrm>
            <a:off x="2444433" y="2834494"/>
            <a:ext cx="247754" cy="226804"/>
            <a:chOff x="3537" y="1975"/>
            <a:chExt cx="1319" cy="775"/>
          </a:xfrm>
        </p:grpSpPr>
        <p:sp>
          <p:nvSpPr>
            <p:cNvPr id="230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31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232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4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36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239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249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0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1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2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3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4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5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0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241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2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3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4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5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6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7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8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37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57" name="Group 113"/>
          <p:cNvGrpSpPr>
            <a:grpSpLocks/>
          </p:cNvGrpSpPr>
          <p:nvPr/>
        </p:nvGrpSpPr>
        <p:grpSpPr bwMode="auto">
          <a:xfrm>
            <a:off x="6853463" y="1573129"/>
            <a:ext cx="247754" cy="226804"/>
            <a:chOff x="3537" y="1975"/>
            <a:chExt cx="1319" cy="775"/>
          </a:xfrm>
        </p:grpSpPr>
        <p:sp>
          <p:nvSpPr>
            <p:cNvPr id="258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9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260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64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267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277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8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9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0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1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2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3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4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68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269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0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1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2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3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4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5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6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65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85" name="Group 113"/>
          <p:cNvGrpSpPr>
            <a:grpSpLocks/>
          </p:cNvGrpSpPr>
          <p:nvPr/>
        </p:nvGrpSpPr>
        <p:grpSpPr bwMode="auto">
          <a:xfrm>
            <a:off x="7335596" y="1865771"/>
            <a:ext cx="247754" cy="226804"/>
            <a:chOff x="3537" y="1975"/>
            <a:chExt cx="1319" cy="775"/>
          </a:xfrm>
        </p:grpSpPr>
        <p:sp>
          <p:nvSpPr>
            <p:cNvPr id="286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7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288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92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295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305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6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2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96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297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8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9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0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1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2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3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4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93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13" name="Group 113"/>
          <p:cNvGrpSpPr>
            <a:grpSpLocks/>
          </p:cNvGrpSpPr>
          <p:nvPr/>
        </p:nvGrpSpPr>
        <p:grpSpPr bwMode="auto">
          <a:xfrm>
            <a:off x="6249866" y="2065222"/>
            <a:ext cx="247754" cy="226804"/>
            <a:chOff x="3537" y="1975"/>
            <a:chExt cx="1319" cy="775"/>
          </a:xfrm>
        </p:grpSpPr>
        <p:sp>
          <p:nvSpPr>
            <p:cNvPr id="314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5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316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8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9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20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323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333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4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5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6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7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24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325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6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7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8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0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1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2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21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2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41" name="Group 113"/>
          <p:cNvGrpSpPr>
            <a:grpSpLocks/>
          </p:cNvGrpSpPr>
          <p:nvPr/>
        </p:nvGrpSpPr>
        <p:grpSpPr bwMode="auto">
          <a:xfrm>
            <a:off x="6814394" y="2377873"/>
            <a:ext cx="247754" cy="226804"/>
            <a:chOff x="3537" y="1975"/>
            <a:chExt cx="1319" cy="775"/>
          </a:xfrm>
        </p:grpSpPr>
        <p:sp>
          <p:nvSpPr>
            <p:cNvPr id="342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43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344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8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351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361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2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3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4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5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6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7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8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52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353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4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5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6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7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8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9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0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49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69" name="Group 113"/>
          <p:cNvGrpSpPr>
            <a:grpSpLocks/>
          </p:cNvGrpSpPr>
          <p:nvPr/>
        </p:nvGrpSpPr>
        <p:grpSpPr bwMode="auto">
          <a:xfrm>
            <a:off x="6303205" y="2871729"/>
            <a:ext cx="247754" cy="226804"/>
            <a:chOff x="3537" y="1975"/>
            <a:chExt cx="1319" cy="775"/>
          </a:xfrm>
        </p:grpSpPr>
        <p:sp>
          <p:nvSpPr>
            <p:cNvPr id="370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1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372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3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4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5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76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379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389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0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1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2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3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4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5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6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80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381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2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3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4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5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6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7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8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77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8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97" name="Group 113"/>
          <p:cNvGrpSpPr>
            <a:grpSpLocks/>
          </p:cNvGrpSpPr>
          <p:nvPr/>
        </p:nvGrpSpPr>
        <p:grpSpPr bwMode="auto">
          <a:xfrm>
            <a:off x="6887314" y="3180283"/>
            <a:ext cx="247754" cy="226804"/>
            <a:chOff x="3537" y="1975"/>
            <a:chExt cx="1319" cy="775"/>
          </a:xfrm>
        </p:grpSpPr>
        <p:sp>
          <p:nvSpPr>
            <p:cNvPr id="398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99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400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04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407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417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8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9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1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2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3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4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8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409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0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1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2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3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4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5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6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405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4126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Applicability to Peer Domains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6616" y="969264"/>
            <a:ext cx="8229600" cy="223113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Strong driver for tier 1 VPN providers</a:t>
            </a:r>
          </a:p>
          <a:p>
            <a:r>
              <a:rPr lang="en-GB" dirty="0" smtClean="0"/>
              <a:t>Need to leak “TE reachability” without flooding mega-data</a:t>
            </a:r>
          </a:p>
          <a:p>
            <a:r>
              <a:rPr lang="en-GB" dirty="0" smtClean="0"/>
              <a:t>Key components are</a:t>
            </a:r>
          </a:p>
          <a:p>
            <a:pPr lvl="1"/>
            <a:r>
              <a:rPr lang="en-GB" dirty="0" smtClean="0"/>
              <a:t>Abstract links</a:t>
            </a:r>
          </a:p>
          <a:p>
            <a:pPr lvl="1"/>
            <a:r>
              <a:rPr lang="en-GB" dirty="0" smtClean="0"/>
              <a:t>Connectivity Layer</a:t>
            </a:r>
          </a:p>
          <a:p>
            <a:pPr lvl="1"/>
            <a:r>
              <a:rPr lang="en-GB" dirty="0" smtClean="0"/>
              <a:t>BGP-LS</a:t>
            </a:r>
          </a:p>
          <a:p>
            <a:pPr lvl="1"/>
            <a:r>
              <a:rPr lang="en-GB" dirty="0" smtClean="0"/>
              <a:t>PCE </a:t>
            </a:r>
            <a:endParaRPr lang="en-GB" dirty="0"/>
          </a:p>
        </p:txBody>
      </p:sp>
      <p:grpSp>
        <p:nvGrpSpPr>
          <p:cNvPr id="55" name="Group 10"/>
          <p:cNvGrpSpPr>
            <a:grpSpLocks/>
          </p:cNvGrpSpPr>
          <p:nvPr/>
        </p:nvGrpSpPr>
        <p:grpSpPr bwMode="auto">
          <a:xfrm>
            <a:off x="3735352" y="3367033"/>
            <a:ext cx="1582820" cy="354819"/>
            <a:chOff x="1845" y="1753"/>
            <a:chExt cx="3319" cy="2007"/>
          </a:xfrm>
        </p:grpSpPr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Arc 12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Arc 14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Arc 16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Arc 18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Arc 20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Arc 22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Arc 24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Arc 26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624383" y="5635087"/>
            <a:ext cx="2141074" cy="534917"/>
            <a:chOff x="1547664" y="4149080"/>
            <a:chExt cx="2592288" cy="1512168"/>
          </a:xfrm>
          <a:solidFill>
            <a:schemeClr val="bg1">
              <a:lumMod val="75000"/>
            </a:schemeClr>
          </a:solidFill>
        </p:grpSpPr>
        <p:sp>
          <p:nvSpPr>
            <p:cNvPr id="73" name="Cloud Callout 72"/>
            <p:cNvSpPr/>
            <p:nvPr/>
          </p:nvSpPr>
          <p:spPr bwMode="auto">
            <a:xfrm>
              <a:off x="1547664" y="4149080"/>
              <a:ext cx="2592288" cy="1512168"/>
            </a:xfrm>
            <a:prstGeom prst="cloudCallout">
              <a:avLst>
                <a:gd name="adj1" fmla="val -1616"/>
                <a:gd name="adj2" fmla="val 122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1979712" y="4797152"/>
              <a:ext cx="936104" cy="576064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564908" y="4683829"/>
            <a:ext cx="2141074" cy="534917"/>
            <a:chOff x="1547664" y="4149080"/>
            <a:chExt cx="2592288" cy="1512168"/>
          </a:xfrm>
          <a:solidFill>
            <a:schemeClr val="bg1">
              <a:lumMod val="75000"/>
            </a:schemeClr>
          </a:solidFill>
        </p:grpSpPr>
        <p:sp>
          <p:nvSpPr>
            <p:cNvPr id="76" name="Cloud Callout 75"/>
            <p:cNvSpPr/>
            <p:nvPr/>
          </p:nvSpPr>
          <p:spPr bwMode="auto">
            <a:xfrm>
              <a:off x="1547664" y="4149080"/>
              <a:ext cx="2592288" cy="1512168"/>
            </a:xfrm>
            <a:prstGeom prst="cloudCallout">
              <a:avLst>
                <a:gd name="adj1" fmla="val -1616"/>
                <a:gd name="adj2" fmla="val 122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1979712" y="4797152"/>
              <a:ext cx="936104" cy="576064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719094" y="3915945"/>
            <a:ext cx="2141074" cy="534917"/>
            <a:chOff x="1547664" y="4149080"/>
            <a:chExt cx="2592288" cy="1512168"/>
          </a:xfrm>
          <a:solidFill>
            <a:schemeClr val="bg1">
              <a:lumMod val="75000"/>
            </a:schemeClr>
          </a:solidFill>
        </p:grpSpPr>
        <p:sp>
          <p:nvSpPr>
            <p:cNvPr id="79" name="Cloud Callout 78"/>
            <p:cNvSpPr/>
            <p:nvPr/>
          </p:nvSpPr>
          <p:spPr bwMode="auto">
            <a:xfrm>
              <a:off x="1547664" y="4149080"/>
              <a:ext cx="2592288" cy="1512168"/>
            </a:xfrm>
            <a:prstGeom prst="cloudCallout">
              <a:avLst>
                <a:gd name="adj1" fmla="val -1616"/>
                <a:gd name="adj2" fmla="val 122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1979712" y="4797152"/>
              <a:ext cx="936104" cy="576064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242798" y="3967740"/>
            <a:ext cx="2141074" cy="534917"/>
            <a:chOff x="1547664" y="4149080"/>
            <a:chExt cx="2592288" cy="1512168"/>
          </a:xfrm>
          <a:solidFill>
            <a:schemeClr val="bg1">
              <a:lumMod val="75000"/>
            </a:schemeClr>
          </a:solidFill>
        </p:grpSpPr>
        <p:sp>
          <p:nvSpPr>
            <p:cNvPr id="82" name="Cloud Callout 81"/>
            <p:cNvSpPr/>
            <p:nvPr/>
          </p:nvSpPr>
          <p:spPr bwMode="auto">
            <a:xfrm>
              <a:off x="1547664" y="4149080"/>
              <a:ext cx="2592288" cy="1512168"/>
            </a:xfrm>
            <a:prstGeom prst="cloudCallout">
              <a:avLst>
                <a:gd name="adj1" fmla="val -1616"/>
                <a:gd name="adj2" fmla="val 122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1979712" y="4797152"/>
              <a:ext cx="936104" cy="576064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</p:grpSp>
      <p:grpSp>
        <p:nvGrpSpPr>
          <p:cNvPr id="84" name="Group 10"/>
          <p:cNvGrpSpPr>
            <a:grpSpLocks/>
          </p:cNvGrpSpPr>
          <p:nvPr/>
        </p:nvGrpSpPr>
        <p:grpSpPr bwMode="auto">
          <a:xfrm>
            <a:off x="7033288" y="3500598"/>
            <a:ext cx="1582820" cy="354819"/>
            <a:chOff x="1845" y="1753"/>
            <a:chExt cx="3319" cy="2007"/>
          </a:xfrm>
        </p:grpSpPr>
        <p:sp>
          <p:nvSpPr>
            <p:cNvPr id="85" name="Freeform 11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Arc 12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Arc 14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Arc 16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Arc 18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19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Arc 20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21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Arc 22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Arc 24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25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Arc 26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1" name="Group 10"/>
          <p:cNvGrpSpPr>
            <a:grpSpLocks/>
          </p:cNvGrpSpPr>
          <p:nvPr/>
        </p:nvGrpSpPr>
        <p:grpSpPr bwMode="auto">
          <a:xfrm>
            <a:off x="7086033" y="4558260"/>
            <a:ext cx="1582820" cy="354819"/>
            <a:chOff x="1845" y="1753"/>
            <a:chExt cx="3319" cy="2007"/>
          </a:xfrm>
        </p:grpSpPr>
        <p:sp>
          <p:nvSpPr>
            <p:cNvPr id="102" name="Freeform 11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Arc 12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3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Arc 14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5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Arc 16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Arc 18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9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Arc 20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1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Arc 22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23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Arc 24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5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Arc 26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8" name="Group 10"/>
          <p:cNvGrpSpPr>
            <a:grpSpLocks/>
          </p:cNvGrpSpPr>
          <p:nvPr/>
        </p:nvGrpSpPr>
        <p:grpSpPr bwMode="auto">
          <a:xfrm>
            <a:off x="302264" y="3344404"/>
            <a:ext cx="1582820" cy="354819"/>
            <a:chOff x="1845" y="1753"/>
            <a:chExt cx="3319" cy="2007"/>
          </a:xfrm>
        </p:grpSpPr>
        <p:sp>
          <p:nvSpPr>
            <p:cNvPr id="119" name="Freeform 11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Arc 12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3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Arc 14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5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Arc 16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7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Arc 18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9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Arc 20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21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Arc 22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Arc 24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25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Arc 26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5" name="Group 10"/>
          <p:cNvGrpSpPr>
            <a:grpSpLocks/>
          </p:cNvGrpSpPr>
          <p:nvPr/>
        </p:nvGrpSpPr>
        <p:grpSpPr bwMode="auto">
          <a:xfrm>
            <a:off x="332782" y="4468096"/>
            <a:ext cx="1582820" cy="354819"/>
            <a:chOff x="1845" y="1753"/>
            <a:chExt cx="3319" cy="2007"/>
          </a:xfrm>
        </p:grpSpPr>
        <p:sp>
          <p:nvSpPr>
            <p:cNvPr id="136" name="Freeform 11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Arc 12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13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Arc 14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15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Arc 16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17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Arc 18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19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Arc 20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21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Arc 22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23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Arc 24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25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Arc 26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153" name="Straight Connector 152"/>
          <p:cNvCxnSpPr>
            <a:stCxn id="130" idx="0"/>
          </p:cNvCxnSpPr>
          <p:nvPr/>
        </p:nvCxnSpPr>
        <p:spPr>
          <a:xfrm>
            <a:off x="1824644" y="3556553"/>
            <a:ext cx="775000" cy="515490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45" idx="1"/>
          </p:cNvCxnSpPr>
          <p:nvPr/>
        </p:nvCxnSpPr>
        <p:spPr>
          <a:xfrm flipV="1">
            <a:off x="1856320" y="4400768"/>
            <a:ext cx="575984" cy="279830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60" idx="2"/>
          </p:cNvCxnSpPr>
          <p:nvPr/>
        </p:nvCxnSpPr>
        <p:spPr>
          <a:xfrm flipH="1">
            <a:off x="3845992" y="3678008"/>
            <a:ext cx="270878" cy="289732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66" idx="0"/>
          </p:cNvCxnSpPr>
          <p:nvPr/>
        </p:nvCxnSpPr>
        <p:spPr>
          <a:xfrm>
            <a:off x="4925209" y="3694980"/>
            <a:ext cx="165483" cy="272760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98" idx="0"/>
          </p:cNvCxnSpPr>
          <p:nvPr/>
        </p:nvCxnSpPr>
        <p:spPr>
          <a:xfrm flipV="1">
            <a:off x="6473952" y="3742978"/>
            <a:ext cx="675910" cy="172967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89" idx="2"/>
          </p:cNvCxnSpPr>
          <p:nvPr/>
        </p:nvCxnSpPr>
        <p:spPr>
          <a:xfrm flipV="1">
            <a:off x="6811907" y="3811573"/>
            <a:ext cx="602899" cy="185915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04" idx="2"/>
          </p:cNvCxnSpPr>
          <p:nvPr/>
        </p:nvCxnSpPr>
        <p:spPr>
          <a:xfrm flipH="1" flipV="1">
            <a:off x="6811907" y="4298879"/>
            <a:ext cx="438178" cy="372527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3742982" y="4468096"/>
            <a:ext cx="178772" cy="320168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5099276" y="4400768"/>
            <a:ext cx="218896" cy="307587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4216897" y="4072043"/>
            <a:ext cx="616872" cy="0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195537" y="4348973"/>
            <a:ext cx="674808" cy="0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76" idx="1"/>
            <a:endCxn id="73" idx="3"/>
          </p:cNvCxnSpPr>
          <p:nvPr/>
        </p:nvCxnSpPr>
        <p:spPr>
          <a:xfrm>
            <a:off x="4635445" y="5218176"/>
            <a:ext cx="59475" cy="447495"/>
          </a:xfrm>
          <a:prstGeom prst="line">
            <a:avLst/>
          </a:prstGeom>
          <a:ln w="12700">
            <a:solidFill>
              <a:srgbClr val="29292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4427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8574"/>
            <a:ext cx="6284912" cy="981634"/>
          </a:xfrm>
        </p:spPr>
        <p:txBody>
          <a:bodyPr>
            <a:noAutofit/>
          </a:bodyPr>
          <a:lstStyle/>
          <a:p>
            <a:pPr marL="419100" indent="-419100" algn="ctr">
              <a:spcAft>
                <a:spcPts val="1400"/>
              </a:spcAft>
            </a:pPr>
            <a:r>
              <a:rPr lang="en-US" sz="2000" cap="none" dirty="0" smtClean="0"/>
              <a:t>draft-</a:t>
            </a:r>
            <a:r>
              <a:rPr lang="en-US" sz="2000" cap="none" dirty="0" err="1" smtClean="0"/>
              <a:t>farrel</a:t>
            </a:r>
            <a:r>
              <a:rPr lang="en-US" sz="2000" cap="none" dirty="0" smtClean="0"/>
              <a:t>-interconnected-</a:t>
            </a:r>
            <a:r>
              <a:rPr lang="en-US" sz="2000" cap="none" dirty="0" err="1" smtClean="0"/>
              <a:t>te</a:t>
            </a:r>
            <a:r>
              <a:rPr lang="en-US" sz="2000" cap="none" dirty="0" smtClean="0"/>
              <a:t>-info-exchange</a:t>
            </a:r>
            <a:br>
              <a:rPr lang="en-US" sz="2000" cap="none" dirty="0" smtClean="0"/>
            </a:b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3200" cap="none" dirty="0" smtClean="0"/>
              <a:t> </a:t>
            </a:r>
            <a:r>
              <a:rPr lang="en-US" sz="3200" cap="none" dirty="0" smtClean="0"/>
              <a:t>Questions?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cap="none" dirty="0" smtClean="0"/>
              <a:t>afarrel@juniper.net</a:t>
            </a:r>
            <a:br>
              <a:rPr lang="en-US" sz="2400" cap="none" dirty="0" smtClean="0"/>
            </a:br>
            <a:r>
              <a:rPr lang="en-US" sz="2400" cap="none" dirty="0" smtClean="0"/>
              <a:t>adrian@olddog.co.uk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984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Care about Multi-Layer Networks?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is a layer?</a:t>
            </a:r>
          </a:p>
          <a:p>
            <a:pPr lvl="1"/>
            <a:r>
              <a:rPr lang="en-GB" dirty="0" smtClean="0"/>
              <a:t>Most obvious definition is technology layers</a:t>
            </a:r>
          </a:p>
          <a:p>
            <a:pPr lvl="2"/>
            <a:r>
              <a:rPr lang="en-GB" dirty="0" smtClean="0"/>
              <a:t>Packet-over-optical is seeing a resurgence of interest</a:t>
            </a:r>
          </a:p>
          <a:p>
            <a:pPr lvl="2"/>
            <a:r>
              <a:rPr lang="en-GB" dirty="0" smtClean="0"/>
              <a:t>MPLS-over-MPLS is layering</a:t>
            </a:r>
          </a:p>
          <a:p>
            <a:pPr lvl="2"/>
            <a:r>
              <a:rPr lang="en-GB" dirty="0" smtClean="0"/>
              <a:t>There are also sub-layers of optical technologies</a:t>
            </a:r>
          </a:p>
          <a:p>
            <a:r>
              <a:rPr lang="en-GB" dirty="0" smtClean="0"/>
              <a:t>Routers are connected together</a:t>
            </a:r>
          </a:p>
          <a:p>
            <a:pPr lvl="1"/>
            <a:r>
              <a:rPr lang="en-GB" dirty="0" smtClean="0"/>
              <a:t>Hope that is not a shock to you</a:t>
            </a:r>
          </a:p>
          <a:p>
            <a:pPr lvl="1"/>
            <a:r>
              <a:rPr lang="en-GB" dirty="0" smtClean="0"/>
              <a:t>Router inter-connect does not need to be a p2p link</a:t>
            </a:r>
          </a:p>
          <a:p>
            <a:pPr lvl="2"/>
            <a:r>
              <a:rPr lang="en-GB" dirty="0" smtClean="0"/>
              <a:t>Mesh transport networks offer ways provide variable connectivity and maximise return from a set of transport resources</a:t>
            </a:r>
          </a:p>
          <a:p>
            <a:r>
              <a:rPr lang="en-GB" dirty="0" smtClean="0"/>
              <a:t>Many network services are examples of layering</a:t>
            </a:r>
          </a:p>
          <a:p>
            <a:pPr lvl="1"/>
            <a:r>
              <a:rPr lang="en-GB" dirty="0" smtClean="0"/>
              <a:t>VPNs are best example</a:t>
            </a:r>
          </a:p>
          <a:p>
            <a:pPr lvl="1"/>
            <a:r>
              <a:rPr lang="en-GB" dirty="0" smtClean="0"/>
              <a:t>Pseudowires count as well</a:t>
            </a:r>
          </a:p>
        </p:txBody>
      </p:sp>
    </p:spTree>
    <p:extLst>
      <p:ext uri="{BB962C8B-B14F-4D97-AF65-F5344CB8AC3E}">
        <p14:creationId xmlns:p14="http://schemas.microsoft.com/office/powerpoint/2010/main" val="3540201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 smtClean="0"/>
              <a:t>Problems </a:t>
            </a:r>
            <a:r>
              <a:rPr lang="en-GB" dirty="0" smtClean="0"/>
              <a:t>Are We Trying to Solve?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We need to make connectivity requests from a client network to a server network</a:t>
            </a:r>
          </a:p>
          <a:p>
            <a:pPr lvl="1"/>
            <a:r>
              <a:rPr lang="en-GB" dirty="0" smtClean="0"/>
              <a:t>Typically the client cannot see / understand the server topology</a:t>
            </a:r>
          </a:p>
          <a:p>
            <a:pPr lvl="1"/>
            <a:r>
              <a:rPr lang="en-GB" dirty="0" smtClean="0"/>
              <a:t>Client networks / nodes typically multi-homed to a server network</a:t>
            </a:r>
          </a:p>
          <a:p>
            <a:pPr lvl="1"/>
            <a:r>
              <a:rPr lang="en-GB" dirty="0" smtClean="0"/>
              <a:t>Client networks may be connected to multiple server networks</a:t>
            </a:r>
          </a:p>
          <a:p>
            <a:pPr lvl="1"/>
            <a:r>
              <a:rPr lang="en-GB" dirty="0" smtClean="0"/>
              <a:t>Client needs to understand client-layer reachability across the server networks</a:t>
            </a:r>
          </a:p>
          <a:p>
            <a:pPr lvl="1"/>
            <a:r>
              <a:rPr lang="en-GB" dirty="0" smtClean="0"/>
              <a:t>Server-layer connectivity may be through a concatenation of server networks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3716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Old Views of Layering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6616" y="3738282"/>
            <a:ext cx="8229600" cy="224845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User to Network Interface</a:t>
            </a:r>
          </a:p>
          <a:p>
            <a:pPr lvl="1"/>
            <a:r>
              <a:rPr lang="en-GB" dirty="0" smtClean="0"/>
              <a:t>No routing exchange</a:t>
            </a:r>
          </a:p>
          <a:p>
            <a:pPr lvl="1"/>
            <a:r>
              <a:rPr lang="en-GB" dirty="0" smtClean="0"/>
              <a:t>No hints about resolving dual homing</a:t>
            </a:r>
          </a:p>
          <a:p>
            <a:pPr lvl="1"/>
            <a:r>
              <a:rPr lang="en-GB" dirty="0" smtClean="0"/>
              <a:t>No hints about client layer reachability</a:t>
            </a:r>
          </a:p>
          <a:p>
            <a:r>
              <a:rPr lang="en-GB" dirty="0" smtClean="0"/>
              <a:t>Protocol solutions from ITU-T, OIF, and IETF</a:t>
            </a:r>
            <a:endParaRPr lang="en-GB" dirty="0" smtClean="0"/>
          </a:p>
          <a:p>
            <a:r>
              <a:rPr lang="en-GB" dirty="0" smtClean="0"/>
              <a:t>UNI request is a stab in the dark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73689" y="2492896"/>
            <a:ext cx="5544616" cy="936104"/>
            <a:chOff x="1547664" y="4149080"/>
            <a:chExt cx="2592288" cy="1512168"/>
          </a:xfrm>
          <a:solidFill>
            <a:schemeClr val="bg1">
              <a:lumMod val="75000"/>
            </a:schemeClr>
          </a:solidFill>
        </p:grpSpPr>
        <p:sp>
          <p:nvSpPr>
            <p:cNvPr id="5" name="Cloud Callout 4"/>
            <p:cNvSpPr/>
            <p:nvPr/>
          </p:nvSpPr>
          <p:spPr bwMode="auto">
            <a:xfrm>
              <a:off x="1547664" y="4149080"/>
              <a:ext cx="2592288" cy="1512168"/>
            </a:xfrm>
            <a:prstGeom prst="cloudCallout">
              <a:avLst>
                <a:gd name="adj1" fmla="val -1616"/>
                <a:gd name="adj2" fmla="val 122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979712" y="4797152"/>
              <a:ext cx="936104" cy="576064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</p:grpSp>
      <p:cxnSp>
        <p:nvCxnSpPr>
          <p:cNvPr id="325" name="Straight Connector 328"/>
          <p:cNvCxnSpPr>
            <a:cxnSpLocks noChangeShapeType="1"/>
            <a:stCxn id="184" idx="4"/>
            <a:endCxn id="113" idx="3"/>
          </p:cNvCxnSpPr>
          <p:nvPr/>
        </p:nvCxnSpPr>
        <p:spPr bwMode="auto">
          <a:xfrm flipH="1">
            <a:off x="4432300" y="2963863"/>
            <a:ext cx="1317625" cy="2159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6" name="Straight Connector 331"/>
          <p:cNvCxnSpPr>
            <a:cxnSpLocks noChangeShapeType="1"/>
            <a:endCxn id="113" idx="1"/>
          </p:cNvCxnSpPr>
          <p:nvPr/>
        </p:nvCxnSpPr>
        <p:spPr bwMode="auto">
          <a:xfrm>
            <a:off x="3525838" y="2913063"/>
            <a:ext cx="511175" cy="266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" name="Straight Connector 333"/>
          <p:cNvCxnSpPr>
            <a:cxnSpLocks noChangeShapeType="1"/>
            <a:stCxn id="88" idx="3"/>
            <a:endCxn id="138" idx="1"/>
          </p:cNvCxnSpPr>
          <p:nvPr/>
        </p:nvCxnSpPr>
        <p:spPr bwMode="auto">
          <a:xfrm flipV="1">
            <a:off x="3525838" y="2741613"/>
            <a:ext cx="1316037" cy="984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" name="Straight Connector 335"/>
          <p:cNvCxnSpPr>
            <a:cxnSpLocks noChangeShapeType="1"/>
            <a:stCxn id="138" idx="3"/>
            <a:endCxn id="163" idx="1"/>
          </p:cNvCxnSpPr>
          <p:nvPr/>
        </p:nvCxnSpPr>
        <p:spPr bwMode="auto">
          <a:xfrm>
            <a:off x="5237163" y="2741613"/>
            <a:ext cx="454025" cy="1651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" name="Straight Connector 337"/>
          <p:cNvCxnSpPr>
            <a:cxnSpLocks noChangeShapeType="1"/>
            <a:stCxn id="174" idx="2"/>
          </p:cNvCxnSpPr>
          <p:nvPr/>
        </p:nvCxnSpPr>
        <p:spPr bwMode="auto">
          <a:xfrm flipV="1">
            <a:off x="5991225" y="2609850"/>
            <a:ext cx="155575" cy="1254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0" name="Straight Connector 339"/>
          <p:cNvCxnSpPr>
            <a:cxnSpLocks noChangeShapeType="1"/>
            <a:stCxn id="88" idx="1"/>
            <a:endCxn id="8" idx="5"/>
          </p:cNvCxnSpPr>
          <p:nvPr/>
        </p:nvCxnSpPr>
        <p:spPr bwMode="auto">
          <a:xfrm flipH="1" flipV="1">
            <a:off x="2627313" y="2698750"/>
            <a:ext cx="504825" cy="1412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1" name="Straight Connector 342"/>
          <p:cNvCxnSpPr>
            <a:cxnSpLocks noChangeShapeType="1"/>
            <a:stCxn id="64" idx="19"/>
            <a:endCxn id="244" idx="3"/>
          </p:cNvCxnSpPr>
          <p:nvPr/>
        </p:nvCxnSpPr>
        <p:spPr bwMode="auto">
          <a:xfrm flipV="1">
            <a:off x="6375400" y="1968500"/>
            <a:ext cx="331788" cy="238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2" name="Straight Connector 344"/>
          <p:cNvCxnSpPr>
            <a:cxnSpLocks noChangeShapeType="1"/>
            <a:stCxn id="250" idx="1"/>
            <a:endCxn id="221" idx="1"/>
          </p:cNvCxnSpPr>
          <p:nvPr/>
        </p:nvCxnSpPr>
        <p:spPr bwMode="auto">
          <a:xfrm>
            <a:off x="7015163" y="1919288"/>
            <a:ext cx="365125" cy="63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" name="Straight Connector 349"/>
          <p:cNvCxnSpPr>
            <a:cxnSpLocks noChangeShapeType="1"/>
            <a:stCxn id="222" idx="1"/>
            <a:endCxn id="188" idx="2"/>
          </p:cNvCxnSpPr>
          <p:nvPr/>
        </p:nvCxnSpPr>
        <p:spPr bwMode="auto">
          <a:xfrm flipV="1">
            <a:off x="7743825" y="1919288"/>
            <a:ext cx="357188" cy="63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" name="Straight Connector 352"/>
          <p:cNvCxnSpPr>
            <a:cxnSpLocks noChangeShapeType="1"/>
            <a:stCxn id="272" idx="6"/>
            <a:endCxn id="300" idx="2"/>
          </p:cNvCxnSpPr>
          <p:nvPr/>
        </p:nvCxnSpPr>
        <p:spPr bwMode="auto">
          <a:xfrm>
            <a:off x="542925" y="1938338"/>
            <a:ext cx="4302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" name="Straight Connector 354"/>
          <p:cNvCxnSpPr>
            <a:cxnSpLocks noChangeShapeType="1"/>
            <a:stCxn id="300" idx="6"/>
            <a:endCxn id="40" idx="1"/>
          </p:cNvCxnSpPr>
          <p:nvPr/>
        </p:nvCxnSpPr>
        <p:spPr bwMode="auto">
          <a:xfrm flipV="1">
            <a:off x="1335088" y="1936750"/>
            <a:ext cx="43815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" name="Straight Connector 356"/>
          <p:cNvCxnSpPr>
            <a:cxnSpLocks noChangeShapeType="1"/>
            <a:stCxn id="35" idx="5"/>
            <a:endCxn id="17" idx="0"/>
          </p:cNvCxnSpPr>
          <p:nvPr/>
        </p:nvCxnSpPr>
        <p:spPr bwMode="auto">
          <a:xfrm>
            <a:off x="2084388" y="1985963"/>
            <a:ext cx="395287" cy="3222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0" name="Straight Arrow Connector 365"/>
          <p:cNvCxnSpPr>
            <a:cxnSpLocks noChangeShapeType="1"/>
          </p:cNvCxnSpPr>
          <p:nvPr/>
        </p:nvCxnSpPr>
        <p:spPr bwMode="auto">
          <a:xfrm flipV="1">
            <a:off x="1692275" y="2181225"/>
            <a:ext cx="446088" cy="219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1" name="TextBox 340"/>
          <p:cNvSpPr txBox="1"/>
          <p:nvPr/>
        </p:nvSpPr>
        <p:spPr>
          <a:xfrm>
            <a:off x="1258888" y="2328863"/>
            <a:ext cx="5445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+mn-lt"/>
              </a:rPr>
              <a:t>UNI</a:t>
            </a:r>
          </a:p>
        </p:txBody>
      </p:sp>
      <p:cxnSp>
        <p:nvCxnSpPr>
          <p:cNvPr id="348" name="Straight Connector 347"/>
          <p:cNvCxnSpPr>
            <a:cxnSpLocks noChangeShapeType="1"/>
          </p:cNvCxnSpPr>
          <p:nvPr/>
        </p:nvCxnSpPr>
        <p:spPr bwMode="auto">
          <a:xfrm flipV="1">
            <a:off x="2806700" y="2376488"/>
            <a:ext cx="3184525" cy="44450"/>
          </a:xfrm>
          <a:prstGeom prst="line">
            <a:avLst/>
          </a:prstGeom>
          <a:noFill/>
          <a:ln w="76200" cmpd="dbl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9" name="Freeform 348"/>
          <p:cNvSpPr>
            <a:spLocks/>
          </p:cNvSpPr>
          <p:nvPr/>
        </p:nvSpPr>
        <p:spPr bwMode="auto">
          <a:xfrm>
            <a:off x="2120900" y="1901825"/>
            <a:ext cx="568325" cy="427038"/>
          </a:xfrm>
          <a:custGeom>
            <a:avLst/>
            <a:gdLst>
              <a:gd name="T0" fmla="*/ 0 w 567194"/>
              <a:gd name="T1" fmla="*/ 0 h 426720"/>
              <a:gd name="T2" fmla="*/ 488652 w 567194"/>
              <a:gd name="T3" fmla="*/ 109810 h 426720"/>
              <a:gd name="T4" fmla="*/ 561950 w 567194"/>
              <a:gd name="T5" fmla="*/ 427038 h 426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7194" h="426720">
                <a:moveTo>
                  <a:pt x="0" y="0"/>
                </a:moveTo>
                <a:cubicBezTo>
                  <a:pt x="197104" y="19304"/>
                  <a:pt x="394208" y="38608"/>
                  <a:pt x="487680" y="109728"/>
                </a:cubicBezTo>
                <a:cubicBezTo>
                  <a:pt x="581152" y="180848"/>
                  <a:pt x="570992" y="303784"/>
                  <a:pt x="560832" y="426720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cxnSp>
        <p:nvCxnSpPr>
          <p:cNvPr id="350" name="Straight Connector 349"/>
          <p:cNvCxnSpPr>
            <a:cxnSpLocks noChangeShapeType="1"/>
          </p:cNvCxnSpPr>
          <p:nvPr/>
        </p:nvCxnSpPr>
        <p:spPr bwMode="auto">
          <a:xfrm flipV="1">
            <a:off x="2124075" y="1858122"/>
            <a:ext cx="4516438" cy="1905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" name="Freeform 350"/>
          <p:cNvSpPr>
            <a:spLocks/>
          </p:cNvSpPr>
          <p:nvPr/>
        </p:nvSpPr>
        <p:spPr bwMode="auto">
          <a:xfrm>
            <a:off x="2719388" y="1925638"/>
            <a:ext cx="3973512" cy="415925"/>
          </a:xfrm>
          <a:custGeom>
            <a:avLst/>
            <a:gdLst>
              <a:gd name="T0" fmla="*/ 0 w 3974592"/>
              <a:gd name="T1" fmla="*/ 415925 h 414528"/>
              <a:gd name="T2" fmla="*/ 1694228 w 3974592"/>
              <a:gd name="T3" fmla="*/ 134564 h 414528"/>
              <a:gd name="T4" fmla="*/ 3400644 w 3974592"/>
              <a:gd name="T5" fmla="*/ 318060 h 414528"/>
              <a:gd name="T6" fmla="*/ 3400644 w 3974592"/>
              <a:gd name="T7" fmla="*/ 318060 h 414528"/>
              <a:gd name="T8" fmla="*/ 3595663 w 3974592"/>
              <a:gd name="T9" fmla="*/ 122331 h 414528"/>
              <a:gd name="T10" fmla="*/ 3973512 w 3974592"/>
              <a:gd name="T11" fmla="*/ 0 h 414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74592" h="414528">
                <a:moveTo>
                  <a:pt x="0" y="414528"/>
                </a:moveTo>
                <a:cubicBezTo>
                  <a:pt x="563880" y="282448"/>
                  <a:pt x="1127760" y="150368"/>
                  <a:pt x="1694688" y="134112"/>
                </a:cubicBezTo>
                <a:cubicBezTo>
                  <a:pt x="2261616" y="117856"/>
                  <a:pt x="3401568" y="316992"/>
                  <a:pt x="3401568" y="316992"/>
                </a:cubicBezTo>
                <a:cubicBezTo>
                  <a:pt x="3434080" y="284480"/>
                  <a:pt x="3501136" y="174752"/>
                  <a:pt x="3596640" y="121920"/>
                </a:cubicBezTo>
                <a:cubicBezTo>
                  <a:pt x="3692144" y="69088"/>
                  <a:pt x="3833368" y="34544"/>
                  <a:pt x="3974592" y="0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52" name="Freeform 351"/>
          <p:cNvSpPr>
            <a:spLocks/>
          </p:cNvSpPr>
          <p:nvPr/>
        </p:nvSpPr>
        <p:spPr bwMode="auto">
          <a:xfrm>
            <a:off x="438150" y="1389063"/>
            <a:ext cx="7767638" cy="419100"/>
          </a:xfrm>
          <a:custGeom>
            <a:avLst/>
            <a:gdLst>
              <a:gd name="T0" fmla="*/ 0 w 7766304"/>
              <a:gd name="T1" fmla="*/ 403058 h 418423"/>
              <a:gd name="T2" fmla="*/ 341435 w 7766304"/>
              <a:gd name="T3" fmla="*/ 232094 h 418423"/>
              <a:gd name="T4" fmla="*/ 658481 w 7766304"/>
              <a:gd name="T5" fmla="*/ 403058 h 418423"/>
              <a:gd name="T6" fmla="*/ 1109663 w 7766304"/>
              <a:gd name="T7" fmla="*/ 256517 h 418423"/>
              <a:gd name="T8" fmla="*/ 1487679 w 7766304"/>
              <a:gd name="T9" fmla="*/ 403058 h 418423"/>
              <a:gd name="T10" fmla="*/ 1499874 w 7766304"/>
              <a:gd name="T11" fmla="*/ 415270 h 418423"/>
              <a:gd name="T12" fmla="*/ 3816751 w 7766304"/>
              <a:gd name="T13" fmla="*/ 71 h 418423"/>
              <a:gd name="T14" fmla="*/ 6365317 w 7766304"/>
              <a:gd name="T15" fmla="*/ 378635 h 418423"/>
              <a:gd name="T16" fmla="*/ 6365317 w 7766304"/>
              <a:gd name="T17" fmla="*/ 378635 h 418423"/>
              <a:gd name="T18" fmla="*/ 6816499 w 7766304"/>
              <a:gd name="T19" fmla="*/ 219882 h 418423"/>
              <a:gd name="T20" fmla="*/ 7109157 w 7766304"/>
              <a:gd name="T21" fmla="*/ 378635 h 418423"/>
              <a:gd name="T22" fmla="*/ 7109157 w 7766304"/>
              <a:gd name="T23" fmla="*/ 378635 h 418423"/>
              <a:gd name="T24" fmla="*/ 7474980 w 7766304"/>
              <a:gd name="T25" fmla="*/ 268729 h 418423"/>
              <a:gd name="T26" fmla="*/ 7767638 w 7766304"/>
              <a:gd name="T27" fmla="*/ 403058 h 4184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766304" h="418423">
                <a:moveTo>
                  <a:pt x="0" y="402407"/>
                </a:moveTo>
                <a:cubicBezTo>
                  <a:pt x="115824" y="317063"/>
                  <a:pt x="231648" y="231719"/>
                  <a:pt x="341376" y="231719"/>
                </a:cubicBezTo>
                <a:cubicBezTo>
                  <a:pt x="451104" y="231719"/>
                  <a:pt x="530352" y="398343"/>
                  <a:pt x="658368" y="402407"/>
                </a:cubicBezTo>
                <a:cubicBezTo>
                  <a:pt x="786384" y="406471"/>
                  <a:pt x="971296" y="256103"/>
                  <a:pt x="1109472" y="256103"/>
                </a:cubicBezTo>
                <a:cubicBezTo>
                  <a:pt x="1247648" y="256103"/>
                  <a:pt x="1422400" y="375991"/>
                  <a:pt x="1487424" y="402407"/>
                </a:cubicBezTo>
                <a:cubicBezTo>
                  <a:pt x="1552448" y="428823"/>
                  <a:pt x="1499616" y="414599"/>
                  <a:pt x="1499616" y="414599"/>
                </a:cubicBezTo>
                <a:cubicBezTo>
                  <a:pt x="1887728" y="347543"/>
                  <a:pt x="3005328" y="6167"/>
                  <a:pt x="3816096" y="71"/>
                </a:cubicBezTo>
                <a:cubicBezTo>
                  <a:pt x="4626864" y="-6025"/>
                  <a:pt x="6364224" y="378023"/>
                  <a:pt x="6364224" y="378023"/>
                </a:cubicBezTo>
                <a:cubicBezTo>
                  <a:pt x="6439408" y="351607"/>
                  <a:pt x="6691376" y="219527"/>
                  <a:pt x="6815328" y="219527"/>
                </a:cubicBezTo>
                <a:cubicBezTo>
                  <a:pt x="6939280" y="219527"/>
                  <a:pt x="7107936" y="378023"/>
                  <a:pt x="7107936" y="378023"/>
                </a:cubicBezTo>
                <a:cubicBezTo>
                  <a:pt x="7168896" y="359735"/>
                  <a:pt x="7363968" y="264231"/>
                  <a:pt x="7473696" y="268295"/>
                </a:cubicBezTo>
                <a:cubicBezTo>
                  <a:pt x="7583424" y="272359"/>
                  <a:pt x="7674864" y="337383"/>
                  <a:pt x="7766304" y="402407"/>
                </a:cubicBez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pic>
        <p:nvPicPr>
          <p:cNvPr id="1027" name="Picture 3" descr="C:\Users\User\AppData\Local\Microsoft\Windows\Temporary Internet Files\Content.IE5\LL5QTAJJ\MC9000573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46" y="2499913"/>
            <a:ext cx="850331" cy="46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HXS8C8N9\MC9000573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07" y="2627340"/>
            <a:ext cx="972132" cy="5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Microsoft\Windows\Temporary Internet Files\Content.IE5\LL5QTAJJ\MC900057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63" y="2688787"/>
            <a:ext cx="1304029" cy="39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AppData\Local\Microsoft\Windows\Temporary Internet Files\Content.IE5\X0LX158Y\MC9000205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65" y="2222436"/>
            <a:ext cx="985057" cy="54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AppData\Local\Microsoft\Windows\Temporary Internet Files\Content.IE5\6EWU5ZW4\MC90011354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5" y="1681268"/>
            <a:ext cx="511175" cy="48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AppData\Local\Microsoft\Windows\Temporary Internet Files\Content.IE5\LL5QTAJJ\MC90011354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7" y="1761751"/>
            <a:ext cx="617045" cy="6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AppData\Local\Microsoft\Windows\Temporary Internet Files\Content.IE5\HXS8C8N9\MC90011355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38" y="2796525"/>
            <a:ext cx="930262" cy="6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AppData\Local\Microsoft\Windows\Temporary Internet Files\Content.IE5\X0LX158Y\MC90011355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46" y="1758364"/>
            <a:ext cx="675236" cy="5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AppData\Local\Microsoft\Windows\Temporary Internet Files\Content.IE5\6EWU5ZW4\MC90011355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93" y="1404078"/>
            <a:ext cx="517560" cy="7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AppData\Local\Microsoft\Windows\Temporary Internet Files\Content.IE5\LL5QTAJJ\MC90014054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32" y="2112268"/>
            <a:ext cx="617462" cy="4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AppData\Local\Microsoft\Windows\Temporary Internet Files\Content.IE5\HXS8C8N9\MC900383094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47" y="1515063"/>
            <a:ext cx="798796" cy="5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Picture 11" descr="C:\Users\User\AppData\Local\Microsoft\Windows\Temporary Internet Files\Content.IE5\X0LX158Y\MC90011355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40" y="1644845"/>
            <a:ext cx="675236" cy="5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" name="Freeform 337"/>
          <p:cNvSpPr>
            <a:spLocks/>
          </p:cNvSpPr>
          <p:nvPr/>
        </p:nvSpPr>
        <p:spPr bwMode="auto">
          <a:xfrm>
            <a:off x="2657475" y="2474913"/>
            <a:ext cx="3681413" cy="647700"/>
          </a:xfrm>
          <a:custGeom>
            <a:avLst/>
            <a:gdLst>
              <a:gd name="T0" fmla="*/ 11875 w 3680142"/>
              <a:gd name="T1" fmla="*/ 207211 h 647866"/>
              <a:gd name="T2" fmla="*/ 85052 w 3680142"/>
              <a:gd name="T3" fmla="*/ 499744 h 647866"/>
              <a:gd name="T4" fmla="*/ 646078 w 3680142"/>
              <a:gd name="T5" fmla="*/ 450988 h 647866"/>
              <a:gd name="T6" fmla="*/ 1475420 w 3680142"/>
              <a:gd name="T7" fmla="*/ 195022 h 647866"/>
              <a:gd name="T8" fmla="*/ 2341351 w 3680142"/>
              <a:gd name="T9" fmla="*/ 329100 h 647866"/>
              <a:gd name="T10" fmla="*/ 2646257 w 3680142"/>
              <a:gd name="T11" fmla="*/ 646010 h 647866"/>
              <a:gd name="T12" fmla="*/ 3231675 w 3680142"/>
              <a:gd name="T13" fmla="*/ 450988 h 647866"/>
              <a:gd name="T14" fmla="*/ 3658542 w 3680142"/>
              <a:gd name="T15" fmla="*/ 365666 h 647866"/>
              <a:gd name="T16" fmla="*/ 3585365 w 3680142"/>
              <a:gd name="T17" fmla="*/ 0 h 6478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80142" h="647866">
                <a:moveTo>
                  <a:pt x="11871" y="207264"/>
                </a:moveTo>
                <a:cubicBezTo>
                  <a:pt x="-4385" y="333248"/>
                  <a:pt x="-20641" y="459232"/>
                  <a:pt x="85023" y="499872"/>
                </a:cubicBezTo>
                <a:cubicBezTo>
                  <a:pt x="190687" y="540512"/>
                  <a:pt x="414207" y="501904"/>
                  <a:pt x="645855" y="451104"/>
                </a:cubicBezTo>
                <a:cubicBezTo>
                  <a:pt x="877503" y="400304"/>
                  <a:pt x="1192463" y="215392"/>
                  <a:pt x="1474911" y="195072"/>
                </a:cubicBezTo>
                <a:cubicBezTo>
                  <a:pt x="1757359" y="174752"/>
                  <a:pt x="2145471" y="254000"/>
                  <a:pt x="2340543" y="329184"/>
                </a:cubicBezTo>
                <a:cubicBezTo>
                  <a:pt x="2535615" y="404368"/>
                  <a:pt x="2497007" y="625856"/>
                  <a:pt x="2645343" y="646176"/>
                </a:cubicBezTo>
                <a:cubicBezTo>
                  <a:pt x="2793679" y="666496"/>
                  <a:pt x="3061903" y="497840"/>
                  <a:pt x="3230559" y="451104"/>
                </a:cubicBezTo>
                <a:cubicBezTo>
                  <a:pt x="3399215" y="404368"/>
                  <a:pt x="3598351" y="440944"/>
                  <a:pt x="3657279" y="365760"/>
                </a:cubicBezTo>
                <a:cubicBezTo>
                  <a:pt x="3716207" y="290576"/>
                  <a:pt x="3650167" y="145288"/>
                  <a:pt x="3584127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7287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animBg="1"/>
      <p:bldP spid="351" grpId="0" animBg="1"/>
      <p:bldP spid="352" grpId="0" animBg="1"/>
      <p:bldP spid="3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Flooding Would Be Crazy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Well, it would, wouldn’t it?</a:t>
            </a:r>
          </a:p>
          <a:p>
            <a:r>
              <a:rPr lang="en-GB" dirty="0" smtClean="0"/>
              <a:t>Flooding means…</a:t>
            </a:r>
          </a:p>
          <a:p>
            <a:pPr lvl="1"/>
            <a:r>
              <a:rPr lang="en-GB" dirty="0" smtClean="0"/>
              <a:t>Telling the client network about all of the links and nodes in the server network</a:t>
            </a:r>
          </a:p>
          <a:p>
            <a:pPr lvl="2"/>
            <a:r>
              <a:rPr lang="en-GB" dirty="0" smtClean="0"/>
              <a:t>A shared IGP</a:t>
            </a:r>
          </a:p>
          <a:p>
            <a:pPr lvl="2"/>
            <a:r>
              <a:rPr lang="en-GB" dirty="0" smtClean="0"/>
              <a:t>Two IGP instances</a:t>
            </a:r>
          </a:p>
          <a:p>
            <a:pPr lvl="2"/>
            <a:r>
              <a:rPr lang="en-GB" dirty="0" smtClean="0"/>
              <a:t>GMPLS actually supports this</a:t>
            </a:r>
          </a:p>
          <a:p>
            <a:r>
              <a:rPr lang="en-GB" dirty="0" smtClean="0"/>
              <a:t>Networks usually under different administrations</a:t>
            </a:r>
          </a:p>
          <a:p>
            <a:r>
              <a:rPr lang="en-GB" dirty="0" smtClean="0"/>
              <a:t>Scaling is a real concern</a:t>
            </a:r>
          </a:p>
          <a:p>
            <a:r>
              <a:rPr lang="en-GB" dirty="0" smtClean="0"/>
              <a:t>It can get messy with multiple server networks</a:t>
            </a:r>
          </a:p>
          <a:p>
            <a:r>
              <a:rPr lang="en-GB" dirty="0" smtClean="0"/>
              <a:t>Client network will not understand server links</a:t>
            </a:r>
          </a:p>
          <a:p>
            <a:pPr lvl="1"/>
            <a:r>
              <a:rPr lang="en-GB" dirty="0" smtClean="0"/>
              <a:t>All those optical parameters etc.</a:t>
            </a:r>
          </a:p>
          <a:p>
            <a:pPr lvl="1"/>
            <a:r>
              <a:rPr lang="en-GB" dirty="0" smtClean="0"/>
              <a:t>Really </a:t>
            </a:r>
            <a:r>
              <a:rPr lang="en-GB" dirty="0"/>
              <a:t>don’t want to try to send packets down optical links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1763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Aggregation </a:t>
            </a:r>
            <a:r>
              <a:rPr lang="en-GB" dirty="0" smtClean="0"/>
              <a:t>Doesn’t Quite Do The Job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67834" y="1048871"/>
            <a:ext cx="4104898" cy="5082988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altLang="en-US" sz="1600" b="1" dirty="0" smtClean="0">
                <a:latin typeface="Arial" charset="0"/>
              </a:rPr>
              <a:t>Disadvantages </a:t>
            </a:r>
            <a:r>
              <a:rPr lang="en-US" altLang="en-US" sz="1600" b="1" dirty="0">
                <a:latin typeface="Arial" charset="0"/>
              </a:rPr>
              <a:t>of </a:t>
            </a:r>
            <a:r>
              <a:rPr lang="en-US" altLang="en-US" sz="1600" b="1" dirty="0" smtClean="0">
                <a:latin typeface="Arial" charset="0"/>
              </a:rPr>
              <a:t>link aggregation</a:t>
            </a:r>
            <a:endParaRPr lang="en-US" altLang="en-US" sz="1600" b="1" dirty="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dirty="0">
                <a:latin typeface="Arial" charset="0"/>
              </a:rPr>
              <a:t>Waste of transport resources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1400" dirty="0">
                <a:latin typeface="Arial" charset="0"/>
              </a:rPr>
              <a:t>Under-use of dedicated resources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dirty="0">
                <a:latin typeface="Arial" charset="0"/>
              </a:rPr>
              <a:t>n</a:t>
            </a:r>
            <a:r>
              <a:rPr lang="en-US" altLang="en-US" sz="1600" baseline="30000" dirty="0">
                <a:latin typeface="Arial" charset="0"/>
              </a:rPr>
              <a:t>2</a:t>
            </a:r>
            <a:r>
              <a:rPr lang="en-US" altLang="en-US" sz="1600" dirty="0">
                <a:latin typeface="Arial" charset="0"/>
              </a:rPr>
              <a:t> scaling </a:t>
            </a:r>
            <a:r>
              <a:rPr lang="en-US" altLang="en-US" sz="1600" dirty="0" smtClean="0">
                <a:latin typeface="Arial" charset="0"/>
              </a:rPr>
              <a:t>issues (full mesh)</a:t>
            </a:r>
            <a:endParaRPr lang="en-US" altLang="en-US" sz="1600" dirty="0">
              <a:latin typeface="Arial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1400" dirty="0">
                <a:latin typeface="Arial" charset="0"/>
              </a:rPr>
              <a:t>Complexity of server layer planning and management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1400" dirty="0">
                <a:latin typeface="Arial" charset="0"/>
              </a:rPr>
              <a:t>Edge nodes need more server layer resources (line cards, lasers, etc.)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altLang="en-US" sz="1600" dirty="0" smtClean="0">
                <a:latin typeface="Arial" charset="0"/>
              </a:rPr>
              <a:t>Client </a:t>
            </a:r>
            <a:r>
              <a:rPr lang="en-GB" altLang="en-US" sz="1600" dirty="0">
                <a:latin typeface="Arial" charset="0"/>
              </a:rPr>
              <a:t>has no idea of physical path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GB" altLang="en-US" sz="1400" dirty="0">
                <a:latin typeface="Arial" charset="0"/>
              </a:rPr>
              <a:t>Cost of client services is high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GB" altLang="en-US" sz="1400" dirty="0">
                <a:latin typeface="Arial" charset="0"/>
              </a:rPr>
              <a:t>Protection may not be </a:t>
            </a:r>
            <a:r>
              <a:rPr lang="en-GB" altLang="en-US" sz="1400" dirty="0" smtClean="0">
                <a:latin typeface="Arial" charset="0"/>
              </a:rPr>
              <a:t>real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altLang="en-US" sz="1600" dirty="0" smtClean="0">
                <a:latin typeface="Arial" charset="0"/>
              </a:rPr>
              <a:t>Need for frequent advertisement updates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GB" altLang="en-US" sz="1400" dirty="0" smtClean="0">
                <a:latin typeface="Arial" charset="0"/>
              </a:rPr>
              <a:t>Every time resource is used on a component path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altLang="en-US" sz="1600" dirty="0" smtClean="0">
                <a:latin typeface="Arial" charset="0"/>
              </a:rPr>
              <a:t>Computationally expensive to aggregate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GB" altLang="en-US" sz="1400" dirty="0" smtClean="0">
                <a:latin typeface="Arial" charset="0"/>
              </a:rPr>
              <a:t>Multiple paths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GB" altLang="en-US" sz="1400" dirty="0" smtClean="0">
                <a:latin typeface="Arial" charset="0"/>
              </a:rPr>
              <a:t>Multiple constraints</a:t>
            </a:r>
            <a:endParaRPr lang="en-GB" altLang="en-US" sz="1400" dirty="0">
              <a:latin typeface="Arial" charset="0"/>
            </a:endParaRPr>
          </a:p>
        </p:txBody>
      </p:sp>
      <p:grpSp>
        <p:nvGrpSpPr>
          <p:cNvPr id="748" name="Group 747"/>
          <p:cNvGrpSpPr/>
          <p:nvPr/>
        </p:nvGrpSpPr>
        <p:grpSpPr>
          <a:xfrm>
            <a:off x="564033" y="1127127"/>
            <a:ext cx="2701925" cy="2541588"/>
            <a:chOff x="1384300" y="1275044"/>
            <a:chExt cx="2701925" cy="2541588"/>
          </a:xfrm>
        </p:grpSpPr>
        <p:sp>
          <p:nvSpPr>
            <p:cNvPr id="745" name="Line 1090"/>
            <p:cNvSpPr>
              <a:spLocks noChangeShapeType="1"/>
            </p:cNvSpPr>
            <p:nvPr/>
          </p:nvSpPr>
          <p:spPr bwMode="auto">
            <a:xfrm flipH="1">
              <a:off x="2138362" y="1958554"/>
              <a:ext cx="738844" cy="47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4" name="Line 1090"/>
            <p:cNvSpPr>
              <a:spLocks noChangeShapeType="1"/>
            </p:cNvSpPr>
            <p:nvPr/>
          </p:nvSpPr>
          <p:spPr bwMode="auto">
            <a:xfrm flipV="1">
              <a:off x="2717165" y="1976742"/>
              <a:ext cx="160041" cy="255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3" name="Group 1007"/>
            <p:cNvGrpSpPr>
              <a:grpSpLocks/>
            </p:cNvGrpSpPr>
            <p:nvPr/>
          </p:nvGrpSpPr>
          <p:grpSpPr bwMode="auto">
            <a:xfrm>
              <a:off x="1966913" y="1275044"/>
              <a:ext cx="1458912" cy="1152525"/>
              <a:chOff x="1845" y="1753"/>
              <a:chExt cx="3319" cy="2007"/>
            </a:xfrm>
          </p:grpSpPr>
          <p:sp>
            <p:nvSpPr>
              <p:cNvPr id="464" name="Freeform 1008"/>
              <p:cNvSpPr>
                <a:spLocks/>
              </p:cNvSpPr>
              <p:nvPr/>
            </p:nvSpPr>
            <p:spPr bwMode="auto">
              <a:xfrm>
                <a:off x="3013" y="1753"/>
                <a:ext cx="1367" cy="424"/>
              </a:xfrm>
              <a:custGeom>
                <a:avLst/>
                <a:gdLst>
                  <a:gd name="T0" fmla="*/ 10928 w 171"/>
                  <a:gd name="T1" fmla="*/ 2112 h 53"/>
                  <a:gd name="T2" fmla="*/ 5556 w 171"/>
                  <a:gd name="T3" fmla="*/ 64 h 53"/>
                  <a:gd name="T4" fmla="*/ 0 w 171"/>
                  <a:gd name="T5" fmla="*/ 2304 h 53"/>
                  <a:gd name="T6" fmla="*/ 5556 w 171"/>
                  <a:gd name="T7" fmla="*/ 3392 h 53"/>
                  <a:gd name="T8" fmla="*/ 10928 w 171"/>
                  <a:gd name="T9" fmla="*/ 21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" h="53">
                    <a:moveTo>
                      <a:pt x="171" y="33"/>
                    </a:moveTo>
                    <a:cubicBezTo>
                      <a:pt x="157" y="13"/>
                      <a:pt x="124" y="1"/>
                      <a:pt x="87" y="1"/>
                    </a:cubicBezTo>
                    <a:cubicBezTo>
                      <a:pt x="47" y="0"/>
                      <a:pt x="13" y="15"/>
                      <a:pt x="0" y="36"/>
                    </a:cubicBezTo>
                    <a:lnTo>
                      <a:pt x="87" y="53"/>
                    </a:lnTo>
                    <a:lnTo>
                      <a:pt x="171" y="3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5" name="Arc 1009"/>
              <p:cNvSpPr>
                <a:spLocks/>
              </p:cNvSpPr>
              <p:nvPr/>
            </p:nvSpPr>
            <p:spPr bwMode="auto">
              <a:xfrm>
                <a:off x="3027" y="1769"/>
                <a:ext cx="1349" cy="408"/>
              </a:xfrm>
              <a:custGeom>
                <a:avLst/>
                <a:gdLst>
                  <a:gd name="T0" fmla="*/ 0 w 40499"/>
                  <a:gd name="T1" fmla="*/ 5 h 21600"/>
                  <a:gd name="T2" fmla="*/ 45 w 40499"/>
                  <a:gd name="T3" fmla="*/ 5 h 21600"/>
                  <a:gd name="T4" fmla="*/ 23 w 40499"/>
                  <a:gd name="T5" fmla="*/ 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499" h="21600" fill="none" extrusionOk="0">
                    <a:moveTo>
                      <a:pt x="0" y="14689"/>
                    </a:moveTo>
                    <a:cubicBezTo>
                      <a:pt x="2965" y="5910"/>
                      <a:pt x="11198" y="-1"/>
                      <a:pt x="20465" y="0"/>
                    </a:cubicBezTo>
                    <a:cubicBezTo>
                      <a:pt x="29276" y="0"/>
                      <a:pt x="37204" y="5352"/>
                      <a:pt x="40498" y="13525"/>
                    </a:cubicBezTo>
                  </a:path>
                  <a:path w="40499" h="21600" stroke="0" extrusionOk="0">
                    <a:moveTo>
                      <a:pt x="0" y="14689"/>
                    </a:moveTo>
                    <a:cubicBezTo>
                      <a:pt x="2965" y="5910"/>
                      <a:pt x="11198" y="-1"/>
                      <a:pt x="20465" y="0"/>
                    </a:cubicBezTo>
                    <a:cubicBezTo>
                      <a:pt x="29276" y="0"/>
                      <a:pt x="37204" y="5352"/>
                      <a:pt x="40498" y="13525"/>
                    </a:cubicBezTo>
                    <a:lnTo>
                      <a:pt x="20465" y="21600"/>
                    </a:lnTo>
                    <a:lnTo>
                      <a:pt x="0" y="14689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6" name="Freeform 1010"/>
              <p:cNvSpPr>
                <a:spLocks/>
              </p:cNvSpPr>
              <p:nvPr/>
            </p:nvSpPr>
            <p:spPr bwMode="auto">
              <a:xfrm>
                <a:off x="2181" y="1977"/>
                <a:ext cx="856" cy="504"/>
              </a:xfrm>
              <a:custGeom>
                <a:avLst/>
                <a:gdLst>
                  <a:gd name="T0" fmla="*/ 6848 w 107"/>
                  <a:gd name="T1" fmla="*/ 448 h 63"/>
                  <a:gd name="T2" fmla="*/ 4480 w 107"/>
                  <a:gd name="T3" fmla="*/ 0 h 63"/>
                  <a:gd name="T4" fmla="*/ 64 w 107"/>
                  <a:gd name="T5" fmla="*/ 3328 h 63"/>
                  <a:gd name="T6" fmla="*/ 128 w 107"/>
                  <a:gd name="T7" fmla="*/ 4032 h 63"/>
                  <a:gd name="T8" fmla="*/ 4480 w 107"/>
                  <a:gd name="T9" fmla="*/ 3328 h 63"/>
                  <a:gd name="T10" fmla="*/ 6848 w 107"/>
                  <a:gd name="T11" fmla="*/ 448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7" h="63">
                    <a:moveTo>
                      <a:pt x="107" y="7"/>
                    </a:moveTo>
                    <a:cubicBezTo>
                      <a:pt x="96" y="2"/>
                      <a:pt x="83" y="0"/>
                      <a:pt x="70" y="0"/>
                    </a:cubicBezTo>
                    <a:cubicBezTo>
                      <a:pt x="32" y="0"/>
                      <a:pt x="1" y="23"/>
                      <a:pt x="1" y="52"/>
                    </a:cubicBezTo>
                    <a:cubicBezTo>
                      <a:pt x="0" y="55"/>
                      <a:pt x="1" y="59"/>
                      <a:pt x="2" y="63"/>
                    </a:cubicBezTo>
                    <a:lnTo>
                      <a:pt x="70" y="52"/>
                    </a:lnTo>
                    <a:lnTo>
                      <a:pt x="107" y="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" name="Arc 1011"/>
              <p:cNvSpPr>
                <a:spLocks/>
              </p:cNvSpPr>
              <p:nvPr/>
            </p:nvSpPr>
            <p:spPr bwMode="auto">
              <a:xfrm>
                <a:off x="2197" y="1985"/>
                <a:ext cx="836" cy="495"/>
              </a:xfrm>
              <a:custGeom>
                <a:avLst/>
                <a:gdLst>
                  <a:gd name="T0" fmla="*/ 0 w 32951"/>
                  <a:gd name="T1" fmla="*/ 9 h 26255"/>
                  <a:gd name="T2" fmla="*/ 21 w 32951"/>
                  <a:gd name="T3" fmla="*/ 1 h 26255"/>
                  <a:gd name="T4" fmla="*/ 14 w 32951"/>
                  <a:gd name="T5" fmla="*/ 8 h 262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951" h="26255" fill="none" extrusionOk="0">
                    <a:moveTo>
                      <a:pt x="507" y="26255"/>
                    </a:moveTo>
                    <a:cubicBezTo>
                      <a:pt x="170" y="24726"/>
                      <a:pt x="0" y="231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9" y="-1"/>
                      <a:pt x="29539" y="1115"/>
                      <a:pt x="32951" y="3222"/>
                    </a:cubicBezTo>
                  </a:path>
                  <a:path w="32951" h="26255" stroke="0" extrusionOk="0">
                    <a:moveTo>
                      <a:pt x="507" y="26255"/>
                    </a:moveTo>
                    <a:cubicBezTo>
                      <a:pt x="170" y="24726"/>
                      <a:pt x="0" y="231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9" y="-1"/>
                      <a:pt x="29539" y="1115"/>
                      <a:pt x="32951" y="3222"/>
                    </a:cubicBezTo>
                    <a:lnTo>
                      <a:pt x="21600" y="21600"/>
                    </a:lnTo>
                    <a:lnTo>
                      <a:pt x="507" y="26255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8" name="Freeform 1012"/>
              <p:cNvSpPr>
                <a:spLocks/>
              </p:cNvSpPr>
              <p:nvPr/>
            </p:nvSpPr>
            <p:spPr bwMode="auto">
              <a:xfrm>
                <a:off x="2069" y="3112"/>
                <a:ext cx="856" cy="400"/>
              </a:xfrm>
              <a:custGeom>
                <a:avLst/>
                <a:gdLst>
                  <a:gd name="T0" fmla="*/ 0 w 107"/>
                  <a:gd name="T1" fmla="*/ 0 h 50"/>
                  <a:gd name="T2" fmla="*/ 0 w 107"/>
                  <a:gd name="T3" fmla="*/ 128 h 50"/>
                  <a:gd name="T4" fmla="*/ 4608 w 107"/>
                  <a:gd name="T5" fmla="*/ 3200 h 50"/>
                  <a:gd name="T6" fmla="*/ 6848 w 107"/>
                  <a:gd name="T7" fmla="*/ 2816 h 50"/>
                  <a:gd name="T8" fmla="*/ 4608 w 107"/>
                  <a:gd name="T9" fmla="*/ 192 h 50"/>
                  <a:gd name="T10" fmla="*/ 0 w 107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7" h="50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8"/>
                      <a:pt x="32" y="50"/>
                      <a:pt x="72" y="50"/>
                    </a:cubicBezTo>
                    <a:cubicBezTo>
                      <a:pt x="84" y="49"/>
                      <a:pt x="96" y="47"/>
                      <a:pt x="107" y="44"/>
                    </a:cubicBezTo>
                    <a:lnTo>
                      <a:pt x="72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9" name="Arc 1013"/>
              <p:cNvSpPr>
                <a:spLocks/>
              </p:cNvSpPr>
              <p:nvPr/>
            </p:nvSpPr>
            <p:spPr bwMode="auto">
              <a:xfrm>
                <a:off x="2077" y="3119"/>
                <a:ext cx="844" cy="385"/>
              </a:xfrm>
              <a:custGeom>
                <a:avLst/>
                <a:gdLst>
                  <a:gd name="T0" fmla="*/ 22 w 32094"/>
                  <a:gd name="T1" fmla="*/ 6 h 22653"/>
                  <a:gd name="T2" fmla="*/ 0 w 32094"/>
                  <a:gd name="T3" fmla="*/ 0 h 22653"/>
                  <a:gd name="T4" fmla="*/ 15 w 32094"/>
                  <a:gd name="T5" fmla="*/ 0 h 226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094" h="22653" fill="none" extrusionOk="0">
                    <a:moveTo>
                      <a:pt x="32093" y="19932"/>
                    </a:moveTo>
                    <a:cubicBezTo>
                      <a:pt x="28883" y="21716"/>
                      <a:pt x="25272" y="22652"/>
                      <a:pt x="21600" y="22653"/>
                    </a:cubicBezTo>
                    <a:cubicBezTo>
                      <a:pt x="9670" y="22653"/>
                      <a:pt x="0" y="12982"/>
                      <a:pt x="0" y="1053"/>
                    </a:cubicBezTo>
                    <a:cubicBezTo>
                      <a:pt x="-1" y="701"/>
                      <a:pt x="8" y="350"/>
                      <a:pt x="25" y="-1"/>
                    </a:cubicBezTo>
                  </a:path>
                  <a:path w="32094" h="22653" stroke="0" extrusionOk="0">
                    <a:moveTo>
                      <a:pt x="32093" y="19932"/>
                    </a:moveTo>
                    <a:cubicBezTo>
                      <a:pt x="28883" y="21716"/>
                      <a:pt x="25272" y="22652"/>
                      <a:pt x="21600" y="22653"/>
                    </a:cubicBezTo>
                    <a:cubicBezTo>
                      <a:pt x="9670" y="22653"/>
                      <a:pt x="0" y="12982"/>
                      <a:pt x="0" y="1053"/>
                    </a:cubicBezTo>
                    <a:cubicBezTo>
                      <a:pt x="-1" y="701"/>
                      <a:pt x="8" y="350"/>
                      <a:pt x="25" y="-1"/>
                    </a:cubicBezTo>
                    <a:lnTo>
                      <a:pt x="21600" y="1053"/>
                    </a:lnTo>
                    <a:lnTo>
                      <a:pt x="32093" y="19932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" name="Freeform 1014"/>
              <p:cNvSpPr>
                <a:spLocks/>
              </p:cNvSpPr>
              <p:nvPr/>
            </p:nvSpPr>
            <p:spPr bwMode="auto">
              <a:xfrm>
                <a:off x="4364" y="1993"/>
                <a:ext cx="648" cy="488"/>
              </a:xfrm>
              <a:custGeom>
                <a:avLst/>
                <a:gdLst>
                  <a:gd name="T0" fmla="*/ 4608 w 81"/>
                  <a:gd name="T1" fmla="*/ 3904 h 61"/>
                  <a:gd name="T2" fmla="*/ 5184 w 81"/>
                  <a:gd name="T3" fmla="*/ 2624 h 61"/>
                  <a:gd name="T4" fmla="*/ 896 w 81"/>
                  <a:gd name="T5" fmla="*/ 64 h 61"/>
                  <a:gd name="T6" fmla="*/ 0 w 81"/>
                  <a:gd name="T7" fmla="*/ 64 h 61"/>
                  <a:gd name="T8" fmla="*/ 896 w 81"/>
                  <a:gd name="T9" fmla="*/ 2624 h 61"/>
                  <a:gd name="T10" fmla="*/ 4608 w 81"/>
                  <a:gd name="T11" fmla="*/ 3904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61">
                    <a:moveTo>
                      <a:pt x="72" y="61"/>
                    </a:moveTo>
                    <a:cubicBezTo>
                      <a:pt x="77" y="55"/>
                      <a:pt x="81" y="48"/>
                      <a:pt x="81" y="41"/>
                    </a:cubicBezTo>
                    <a:cubicBezTo>
                      <a:pt x="81" y="19"/>
                      <a:pt x="51" y="1"/>
                      <a:pt x="14" y="1"/>
                    </a:cubicBezTo>
                    <a:cubicBezTo>
                      <a:pt x="9" y="0"/>
                      <a:pt x="4" y="1"/>
                      <a:pt x="0" y="1"/>
                    </a:cubicBezTo>
                    <a:lnTo>
                      <a:pt x="14" y="41"/>
                    </a:lnTo>
                    <a:lnTo>
                      <a:pt x="72" y="61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" name="Arc 1015"/>
              <p:cNvSpPr>
                <a:spLocks/>
              </p:cNvSpPr>
              <p:nvPr/>
            </p:nvSpPr>
            <p:spPr bwMode="auto">
              <a:xfrm>
                <a:off x="4370" y="2009"/>
                <a:ext cx="634" cy="475"/>
              </a:xfrm>
              <a:custGeom>
                <a:avLst/>
                <a:gdLst>
                  <a:gd name="T0" fmla="*/ 0 w 25930"/>
                  <a:gd name="T1" fmla="*/ 0 h 32436"/>
                  <a:gd name="T2" fmla="*/ 14 w 25930"/>
                  <a:gd name="T3" fmla="*/ 7 h 32436"/>
                  <a:gd name="T4" fmla="*/ 3 w 25930"/>
                  <a:gd name="T5" fmla="*/ 5 h 324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930" h="32436" fill="none" extrusionOk="0">
                    <a:moveTo>
                      <a:pt x="0" y="438"/>
                    </a:moveTo>
                    <a:cubicBezTo>
                      <a:pt x="1424" y="146"/>
                      <a:pt x="2875" y="-1"/>
                      <a:pt x="4330" y="0"/>
                    </a:cubicBezTo>
                    <a:cubicBezTo>
                      <a:pt x="16259" y="0"/>
                      <a:pt x="25930" y="9670"/>
                      <a:pt x="25930" y="21600"/>
                    </a:cubicBezTo>
                    <a:cubicBezTo>
                      <a:pt x="25930" y="25405"/>
                      <a:pt x="24924" y="29143"/>
                      <a:pt x="23015" y="32435"/>
                    </a:cubicBezTo>
                  </a:path>
                  <a:path w="25930" h="32436" stroke="0" extrusionOk="0">
                    <a:moveTo>
                      <a:pt x="0" y="438"/>
                    </a:moveTo>
                    <a:cubicBezTo>
                      <a:pt x="1424" y="146"/>
                      <a:pt x="2875" y="-1"/>
                      <a:pt x="4330" y="0"/>
                    </a:cubicBezTo>
                    <a:cubicBezTo>
                      <a:pt x="16259" y="0"/>
                      <a:pt x="25930" y="9670"/>
                      <a:pt x="25930" y="21600"/>
                    </a:cubicBezTo>
                    <a:cubicBezTo>
                      <a:pt x="25930" y="25405"/>
                      <a:pt x="24924" y="29143"/>
                      <a:pt x="23015" y="32435"/>
                    </a:cubicBezTo>
                    <a:lnTo>
                      <a:pt x="4330" y="21600"/>
                    </a:lnTo>
                    <a:lnTo>
                      <a:pt x="0" y="438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" name="Freeform 1016"/>
              <p:cNvSpPr>
                <a:spLocks/>
              </p:cNvSpPr>
              <p:nvPr/>
            </p:nvSpPr>
            <p:spPr bwMode="auto">
              <a:xfrm>
                <a:off x="4548" y="2473"/>
                <a:ext cx="616" cy="479"/>
              </a:xfrm>
              <a:custGeom>
                <a:avLst/>
                <a:gdLst>
                  <a:gd name="T0" fmla="*/ 3968 w 77"/>
                  <a:gd name="T1" fmla="*/ 3824 h 60"/>
                  <a:gd name="T2" fmla="*/ 4928 w 77"/>
                  <a:gd name="T3" fmla="*/ 2227 h 60"/>
                  <a:gd name="T4" fmla="*/ 3072 w 77"/>
                  <a:gd name="T5" fmla="*/ 0 h 60"/>
                  <a:gd name="T6" fmla="*/ 0 w 77"/>
                  <a:gd name="T7" fmla="*/ 2227 h 60"/>
                  <a:gd name="T8" fmla="*/ 3968 w 77"/>
                  <a:gd name="T9" fmla="*/ 3824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60">
                    <a:moveTo>
                      <a:pt x="62" y="60"/>
                    </a:moveTo>
                    <a:cubicBezTo>
                      <a:pt x="71" y="53"/>
                      <a:pt x="77" y="44"/>
                      <a:pt x="77" y="35"/>
                    </a:cubicBezTo>
                    <a:cubicBezTo>
                      <a:pt x="77" y="21"/>
                      <a:pt x="66" y="9"/>
                      <a:pt x="48" y="0"/>
                    </a:cubicBezTo>
                    <a:lnTo>
                      <a:pt x="0" y="35"/>
                    </a:lnTo>
                    <a:lnTo>
                      <a:pt x="62" y="6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3" name="Arc 1017"/>
              <p:cNvSpPr>
                <a:spLocks/>
              </p:cNvSpPr>
              <p:nvPr/>
            </p:nvSpPr>
            <p:spPr bwMode="auto">
              <a:xfrm>
                <a:off x="4548" y="2484"/>
                <a:ext cx="608" cy="471"/>
              </a:xfrm>
              <a:custGeom>
                <a:avLst/>
                <a:gdLst>
                  <a:gd name="T0" fmla="*/ 11 w 21600"/>
                  <a:gd name="T1" fmla="*/ 0 h 29605"/>
                  <a:gd name="T2" fmla="*/ 14 w 21600"/>
                  <a:gd name="T3" fmla="*/ 7 h 29605"/>
                  <a:gd name="T4" fmla="*/ 0 w 21600"/>
                  <a:gd name="T5" fmla="*/ 4 h 296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9605" fill="none" extrusionOk="0">
                    <a:moveTo>
                      <a:pt x="13453" y="-1"/>
                    </a:moveTo>
                    <a:cubicBezTo>
                      <a:pt x="18600" y="4098"/>
                      <a:pt x="21600" y="10319"/>
                      <a:pt x="21600" y="16899"/>
                    </a:cubicBezTo>
                    <a:cubicBezTo>
                      <a:pt x="21600" y="21464"/>
                      <a:pt x="20153" y="25912"/>
                      <a:pt x="17467" y="29604"/>
                    </a:cubicBezTo>
                  </a:path>
                  <a:path w="21600" h="29605" stroke="0" extrusionOk="0">
                    <a:moveTo>
                      <a:pt x="13453" y="-1"/>
                    </a:moveTo>
                    <a:cubicBezTo>
                      <a:pt x="18600" y="4098"/>
                      <a:pt x="21600" y="10319"/>
                      <a:pt x="21600" y="16899"/>
                    </a:cubicBezTo>
                    <a:cubicBezTo>
                      <a:pt x="21600" y="21464"/>
                      <a:pt x="20153" y="25912"/>
                      <a:pt x="17467" y="29604"/>
                    </a:cubicBezTo>
                    <a:lnTo>
                      <a:pt x="0" y="16899"/>
                    </a:lnTo>
                    <a:lnTo>
                      <a:pt x="13453" y="-1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" name="Freeform 1018"/>
              <p:cNvSpPr>
                <a:spLocks/>
              </p:cNvSpPr>
              <p:nvPr/>
            </p:nvSpPr>
            <p:spPr bwMode="auto">
              <a:xfrm>
                <a:off x="4340" y="2944"/>
                <a:ext cx="728" cy="696"/>
              </a:xfrm>
              <a:custGeom>
                <a:avLst/>
                <a:gdLst>
                  <a:gd name="T0" fmla="*/ 0 w 91"/>
                  <a:gd name="T1" fmla="*/ 5312 h 87"/>
                  <a:gd name="T2" fmla="*/ 1472 w 91"/>
                  <a:gd name="T3" fmla="*/ 5504 h 87"/>
                  <a:gd name="T4" fmla="*/ 5824 w 91"/>
                  <a:gd name="T5" fmla="*/ 1280 h 87"/>
                  <a:gd name="T6" fmla="*/ 5632 w 91"/>
                  <a:gd name="T7" fmla="*/ 0 h 87"/>
                  <a:gd name="T8" fmla="*/ 1472 w 91"/>
                  <a:gd name="T9" fmla="*/ 1280 h 87"/>
                  <a:gd name="T10" fmla="*/ 0 w 91"/>
                  <a:gd name="T11" fmla="*/ 5312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87">
                    <a:moveTo>
                      <a:pt x="0" y="83"/>
                    </a:moveTo>
                    <a:cubicBezTo>
                      <a:pt x="8" y="85"/>
                      <a:pt x="15" y="86"/>
                      <a:pt x="23" y="86"/>
                    </a:cubicBezTo>
                    <a:cubicBezTo>
                      <a:pt x="60" y="87"/>
                      <a:pt x="91" y="57"/>
                      <a:pt x="91" y="20"/>
                    </a:cubicBezTo>
                    <a:cubicBezTo>
                      <a:pt x="91" y="13"/>
                      <a:pt x="90" y="7"/>
                      <a:pt x="88" y="0"/>
                    </a:cubicBezTo>
                    <a:lnTo>
                      <a:pt x="23" y="20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5" name="Arc 1019"/>
              <p:cNvSpPr>
                <a:spLocks/>
              </p:cNvSpPr>
              <p:nvPr/>
            </p:nvSpPr>
            <p:spPr bwMode="auto">
              <a:xfrm>
                <a:off x="4350" y="2953"/>
                <a:ext cx="710" cy="679"/>
              </a:xfrm>
              <a:custGeom>
                <a:avLst/>
                <a:gdLst>
                  <a:gd name="T0" fmla="*/ 17 w 28604"/>
                  <a:gd name="T1" fmla="*/ 0 h 27822"/>
                  <a:gd name="T2" fmla="*/ 0 w 28604"/>
                  <a:gd name="T3" fmla="*/ 16 h 27822"/>
                  <a:gd name="T4" fmla="*/ 4 w 28604"/>
                  <a:gd name="T5" fmla="*/ 4 h 278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604" h="27822" fill="none" extrusionOk="0">
                    <a:moveTo>
                      <a:pt x="27688" y="-1"/>
                    </a:moveTo>
                    <a:cubicBezTo>
                      <a:pt x="28295" y="2018"/>
                      <a:pt x="28604" y="4114"/>
                      <a:pt x="28604" y="6222"/>
                    </a:cubicBezTo>
                    <a:cubicBezTo>
                      <a:pt x="28604" y="18151"/>
                      <a:pt x="18933" y="27822"/>
                      <a:pt x="7004" y="27822"/>
                    </a:cubicBezTo>
                    <a:cubicBezTo>
                      <a:pt x="4620" y="27822"/>
                      <a:pt x="2254" y="27427"/>
                      <a:pt x="0" y="26654"/>
                    </a:cubicBezTo>
                  </a:path>
                  <a:path w="28604" h="27822" stroke="0" extrusionOk="0">
                    <a:moveTo>
                      <a:pt x="27688" y="-1"/>
                    </a:moveTo>
                    <a:cubicBezTo>
                      <a:pt x="28295" y="2018"/>
                      <a:pt x="28604" y="4114"/>
                      <a:pt x="28604" y="6222"/>
                    </a:cubicBezTo>
                    <a:cubicBezTo>
                      <a:pt x="28604" y="18151"/>
                      <a:pt x="18933" y="27822"/>
                      <a:pt x="7004" y="27822"/>
                    </a:cubicBezTo>
                    <a:cubicBezTo>
                      <a:pt x="4620" y="27822"/>
                      <a:pt x="2254" y="27427"/>
                      <a:pt x="0" y="26654"/>
                    </a:cubicBezTo>
                    <a:lnTo>
                      <a:pt x="7004" y="6222"/>
                    </a:lnTo>
                    <a:lnTo>
                      <a:pt x="27688" y="-1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" name="Freeform 1020"/>
              <p:cNvSpPr>
                <a:spLocks/>
              </p:cNvSpPr>
              <p:nvPr/>
            </p:nvSpPr>
            <p:spPr bwMode="auto">
              <a:xfrm>
                <a:off x="1845" y="2473"/>
                <a:ext cx="400" cy="655"/>
              </a:xfrm>
              <a:custGeom>
                <a:avLst/>
                <a:gdLst>
                  <a:gd name="T0" fmla="*/ 3008 w 50"/>
                  <a:gd name="T1" fmla="*/ 0 h 82"/>
                  <a:gd name="T2" fmla="*/ 64 w 50"/>
                  <a:gd name="T3" fmla="*/ 2676 h 82"/>
                  <a:gd name="T4" fmla="*/ 1920 w 50"/>
                  <a:gd name="T5" fmla="*/ 5232 h 82"/>
                  <a:gd name="T6" fmla="*/ 3200 w 50"/>
                  <a:gd name="T7" fmla="*/ 2740 h 82"/>
                  <a:gd name="T8" fmla="*/ 3008 w 5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82">
                    <a:moveTo>
                      <a:pt x="47" y="0"/>
                    </a:moveTo>
                    <a:cubicBezTo>
                      <a:pt x="21" y="1"/>
                      <a:pt x="1" y="20"/>
                      <a:pt x="1" y="42"/>
                    </a:cubicBezTo>
                    <a:cubicBezTo>
                      <a:pt x="0" y="59"/>
                      <a:pt x="12" y="75"/>
                      <a:pt x="30" y="82"/>
                    </a:cubicBezTo>
                    <a:lnTo>
                      <a:pt x="50" y="43"/>
                    </a:lnTo>
                    <a:lnTo>
                      <a:pt x="47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7" name="Arc 1021"/>
              <p:cNvSpPr>
                <a:spLocks/>
              </p:cNvSpPr>
              <p:nvPr/>
            </p:nvSpPr>
            <p:spPr bwMode="auto">
              <a:xfrm>
                <a:off x="1861" y="2482"/>
                <a:ext cx="384" cy="642"/>
              </a:xfrm>
              <a:custGeom>
                <a:avLst/>
                <a:gdLst>
                  <a:gd name="T0" fmla="*/ 4 w 21600"/>
                  <a:gd name="T1" fmla="*/ 10 h 41308"/>
                  <a:gd name="T2" fmla="*/ 6 w 21600"/>
                  <a:gd name="T3" fmla="*/ 0 h 41308"/>
                  <a:gd name="T4" fmla="*/ 7 w 21600"/>
                  <a:gd name="T5" fmla="*/ 5 h 413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1308" fill="none" extrusionOk="0">
                    <a:moveTo>
                      <a:pt x="12849" y="41308"/>
                    </a:moveTo>
                    <a:cubicBezTo>
                      <a:pt x="5037" y="37846"/>
                      <a:pt x="0" y="30104"/>
                      <a:pt x="0" y="21560"/>
                    </a:cubicBezTo>
                    <a:cubicBezTo>
                      <a:pt x="-1" y="10140"/>
                      <a:pt x="8888" y="694"/>
                      <a:pt x="20286" y="0"/>
                    </a:cubicBezTo>
                  </a:path>
                  <a:path w="21600" h="41308" stroke="0" extrusionOk="0">
                    <a:moveTo>
                      <a:pt x="12849" y="41308"/>
                    </a:moveTo>
                    <a:cubicBezTo>
                      <a:pt x="5037" y="37846"/>
                      <a:pt x="0" y="30104"/>
                      <a:pt x="0" y="21560"/>
                    </a:cubicBezTo>
                    <a:cubicBezTo>
                      <a:pt x="-1" y="10140"/>
                      <a:pt x="8888" y="694"/>
                      <a:pt x="20286" y="0"/>
                    </a:cubicBezTo>
                    <a:lnTo>
                      <a:pt x="21600" y="21560"/>
                    </a:lnTo>
                    <a:lnTo>
                      <a:pt x="12849" y="41308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8" name="Freeform 1022"/>
              <p:cNvSpPr>
                <a:spLocks/>
              </p:cNvSpPr>
              <p:nvPr/>
            </p:nvSpPr>
            <p:spPr bwMode="auto">
              <a:xfrm>
                <a:off x="2893" y="3368"/>
                <a:ext cx="1471" cy="392"/>
              </a:xfrm>
              <a:custGeom>
                <a:avLst/>
                <a:gdLst>
                  <a:gd name="T0" fmla="*/ 0 w 184"/>
                  <a:gd name="T1" fmla="*/ 640 h 49"/>
                  <a:gd name="T2" fmla="*/ 6388 w 184"/>
                  <a:gd name="T3" fmla="*/ 3136 h 49"/>
                  <a:gd name="T4" fmla="*/ 11760 w 184"/>
                  <a:gd name="T5" fmla="*/ 1792 h 49"/>
                  <a:gd name="T6" fmla="*/ 6388 w 184"/>
                  <a:gd name="T7" fmla="*/ 0 h 49"/>
                  <a:gd name="T8" fmla="*/ 0 w 184"/>
                  <a:gd name="T9" fmla="*/ 64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49">
                    <a:moveTo>
                      <a:pt x="0" y="10"/>
                    </a:moveTo>
                    <a:cubicBezTo>
                      <a:pt x="9" y="33"/>
                      <a:pt x="51" y="49"/>
                      <a:pt x="100" y="49"/>
                    </a:cubicBezTo>
                    <a:cubicBezTo>
                      <a:pt x="134" y="49"/>
                      <a:pt x="165" y="41"/>
                      <a:pt x="184" y="28"/>
                    </a:cubicBezTo>
                    <a:lnTo>
                      <a:pt x="100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9" name="Arc 1023"/>
              <p:cNvSpPr>
                <a:spLocks/>
              </p:cNvSpPr>
              <p:nvPr/>
            </p:nvSpPr>
            <p:spPr bwMode="auto">
              <a:xfrm>
                <a:off x="2903" y="3368"/>
                <a:ext cx="1458" cy="392"/>
              </a:xfrm>
              <a:custGeom>
                <a:avLst/>
                <a:gdLst>
                  <a:gd name="T0" fmla="*/ 55 w 38812"/>
                  <a:gd name="T1" fmla="*/ 4 h 21600"/>
                  <a:gd name="T2" fmla="*/ 0 w 38812"/>
                  <a:gd name="T3" fmla="*/ 1 h 21600"/>
                  <a:gd name="T4" fmla="*/ 30 w 3881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812" h="21600" fill="none" extrusionOk="0">
                    <a:moveTo>
                      <a:pt x="38812" y="12430"/>
                    </a:moveTo>
                    <a:cubicBezTo>
                      <a:pt x="34766" y="18179"/>
                      <a:pt x="28176" y="21599"/>
                      <a:pt x="21147" y="21600"/>
                    </a:cubicBezTo>
                    <a:cubicBezTo>
                      <a:pt x="10913" y="21600"/>
                      <a:pt x="2084" y="14418"/>
                      <a:pt x="-1" y="4400"/>
                    </a:cubicBezTo>
                  </a:path>
                  <a:path w="38812" h="21600" stroke="0" extrusionOk="0">
                    <a:moveTo>
                      <a:pt x="38812" y="12430"/>
                    </a:moveTo>
                    <a:cubicBezTo>
                      <a:pt x="34766" y="18179"/>
                      <a:pt x="28176" y="21599"/>
                      <a:pt x="21147" y="21600"/>
                    </a:cubicBezTo>
                    <a:cubicBezTo>
                      <a:pt x="10913" y="21600"/>
                      <a:pt x="2084" y="14418"/>
                      <a:pt x="-1" y="4400"/>
                    </a:cubicBezTo>
                    <a:lnTo>
                      <a:pt x="21147" y="0"/>
                    </a:lnTo>
                    <a:lnTo>
                      <a:pt x="38812" y="12430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" name="Line 1024"/>
            <p:cNvSpPr>
              <a:spLocks noChangeShapeType="1"/>
            </p:cNvSpPr>
            <p:nvPr/>
          </p:nvSpPr>
          <p:spPr bwMode="auto">
            <a:xfrm flipV="1">
              <a:off x="1573213" y="1670332"/>
              <a:ext cx="5969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025"/>
            <p:cNvSpPr>
              <a:spLocks noChangeShapeType="1"/>
            </p:cNvSpPr>
            <p:nvPr/>
          </p:nvSpPr>
          <p:spPr bwMode="auto">
            <a:xfrm>
              <a:off x="1560513" y="1860832"/>
              <a:ext cx="469900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1027"/>
            <p:cNvSpPr>
              <a:spLocks noChangeShapeType="1"/>
            </p:cNvSpPr>
            <p:nvPr/>
          </p:nvSpPr>
          <p:spPr bwMode="auto">
            <a:xfrm flipV="1">
              <a:off x="3325813" y="1810032"/>
              <a:ext cx="57150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1028"/>
            <p:cNvSpPr>
              <a:spLocks noChangeShapeType="1"/>
            </p:cNvSpPr>
            <p:nvPr/>
          </p:nvSpPr>
          <p:spPr bwMode="auto">
            <a:xfrm flipH="1" flipV="1">
              <a:off x="3109913" y="1644932"/>
              <a:ext cx="7493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" name="Group 1029"/>
            <p:cNvGrpSpPr>
              <a:grpSpLocks/>
            </p:cNvGrpSpPr>
            <p:nvPr/>
          </p:nvGrpSpPr>
          <p:grpSpPr bwMode="auto">
            <a:xfrm>
              <a:off x="3670300" y="1727482"/>
              <a:ext cx="365125" cy="234950"/>
              <a:chOff x="3537" y="1975"/>
              <a:chExt cx="1319" cy="775"/>
            </a:xfrm>
          </p:grpSpPr>
          <p:sp>
            <p:nvSpPr>
              <p:cNvPr id="437" name="AutoShape 1030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438" name="Group 1031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439" name="Oval 1032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40" name="Rectangle 1033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41" name="Rectangle 1034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42" name="Oval 1035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443" name="Group 1036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446" name="Group 1037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456" name="Freeform 1038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7" name="Freeform 1039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8" name="Freeform 1040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9" name="Freeform 1041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0" name="Freeform 1042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1" name="Freeform 1043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2" name="Freeform 1044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3" name="Freeform 1045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47" name="Group 1046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448" name="Freeform 1047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49" name="Freeform 1048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0" name="Freeform 1049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1" name="Freeform 1050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2" name="Freeform 1051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3" name="Freeform 1052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4" name="Freeform 1053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5" name="Freeform 1054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444" name="Line 1055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5" name="Line 1056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9" name="Group 1057"/>
            <p:cNvGrpSpPr>
              <a:grpSpLocks/>
            </p:cNvGrpSpPr>
            <p:nvPr/>
          </p:nvGrpSpPr>
          <p:grpSpPr bwMode="auto">
            <a:xfrm>
              <a:off x="1384300" y="1689382"/>
              <a:ext cx="365125" cy="234950"/>
              <a:chOff x="3537" y="1975"/>
              <a:chExt cx="1319" cy="775"/>
            </a:xfrm>
          </p:grpSpPr>
          <p:sp>
            <p:nvSpPr>
              <p:cNvPr id="410" name="AutoShape 1058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411" name="Group 1059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412" name="Oval 1060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3" name="Rectangle 1061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4" name="Rectangle 1062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5" name="Oval 1063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416" name="Group 1064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419" name="Group 1065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429" name="Freeform 1066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30" name="Freeform 1067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31" name="Freeform 1068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32" name="Freeform 1069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33" name="Freeform 1070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34" name="Freeform 1071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35" name="Freeform 1072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36" name="Freeform 1073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20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421" name="Freeform 1075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22" name="Freeform 1076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23" name="Freeform 1077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24" name="Freeform 1078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25" name="Freeform 1079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26" name="Freeform 1080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27" name="Freeform 1081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28" name="Freeform 1082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417" name="Line 1083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" name="Line 1084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0" name="Line 1085"/>
            <p:cNvSpPr>
              <a:spLocks noChangeShapeType="1"/>
            </p:cNvSpPr>
            <p:nvPr/>
          </p:nvSpPr>
          <p:spPr bwMode="auto">
            <a:xfrm>
              <a:off x="2779713" y="1479832"/>
              <a:ext cx="4445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1086"/>
            <p:cNvSpPr>
              <a:spLocks noChangeShapeType="1"/>
            </p:cNvSpPr>
            <p:nvPr/>
          </p:nvSpPr>
          <p:spPr bwMode="auto">
            <a:xfrm flipV="1">
              <a:off x="2119313" y="1479832"/>
              <a:ext cx="68580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1087"/>
            <p:cNvSpPr>
              <a:spLocks noChangeShapeType="1"/>
            </p:cNvSpPr>
            <p:nvPr/>
          </p:nvSpPr>
          <p:spPr bwMode="auto">
            <a:xfrm>
              <a:off x="2157413" y="1670332"/>
              <a:ext cx="1155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1088"/>
            <p:cNvSpPr>
              <a:spLocks noChangeShapeType="1"/>
            </p:cNvSpPr>
            <p:nvPr/>
          </p:nvSpPr>
          <p:spPr bwMode="auto">
            <a:xfrm>
              <a:off x="2093913" y="2055067"/>
              <a:ext cx="6350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1089"/>
            <p:cNvSpPr>
              <a:spLocks noChangeShapeType="1"/>
            </p:cNvSpPr>
            <p:nvPr/>
          </p:nvSpPr>
          <p:spPr bwMode="auto">
            <a:xfrm flipV="1">
              <a:off x="2728913" y="2000531"/>
              <a:ext cx="584200" cy="257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1090"/>
            <p:cNvSpPr>
              <a:spLocks noChangeShapeType="1"/>
            </p:cNvSpPr>
            <p:nvPr/>
          </p:nvSpPr>
          <p:spPr bwMode="auto">
            <a:xfrm flipV="1">
              <a:off x="2132013" y="1644932"/>
              <a:ext cx="111760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6" name="Group 1091"/>
            <p:cNvGrpSpPr>
              <a:grpSpLocks/>
            </p:cNvGrpSpPr>
            <p:nvPr/>
          </p:nvGrpSpPr>
          <p:grpSpPr bwMode="auto">
            <a:xfrm>
              <a:off x="1968500" y="1549682"/>
              <a:ext cx="365125" cy="234950"/>
              <a:chOff x="3537" y="1975"/>
              <a:chExt cx="1319" cy="775"/>
            </a:xfrm>
          </p:grpSpPr>
          <p:sp>
            <p:nvSpPr>
              <p:cNvPr id="383" name="AutoShape 1092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384" name="Group 1093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385" name="Oval 1094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86" name="Rectangle 1095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87" name="Rectangle 1096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88" name="Oval 1097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389" name="Group 1098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392" name="Group 1099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402" name="Freeform 1100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3" name="Freeform 1101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4" name="Freeform 1102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5" name="Freeform 1103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6" name="Freeform 1104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7" name="Freeform 1105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8" name="Freeform 1106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9" name="Freeform 1107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93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394" name="Freeform 1109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95" name="Freeform 1110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96" name="Freeform 1111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97" name="Freeform 1112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98" name="Freeform 1113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99" name="Freeform 1114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" name="Freeform 1115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1" name="Freeform 1116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390" name="Line 1117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1" name="Line 1118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7" name="Group 1119"/>
            <p:cNvGrpSpPr>
              <a:grpSpLocks/>
            </p:cNvGrpSpPr>
            <p:nvPr/>
          </p:nvGrpSpPr>
          <p:grpSpPr bwMode="auto">
            <a:xfrm>
              <a:off x="1905000" y="1905282"/>
              <a:ext cx="365125" cy="234950"/>
              <a:chOff x="3537" y="1975"/>
              <a:chExt cx="1319" cy="775"/>
            </a:xfrm>
          </p:grpSpPr>
          <p:sp>
            <p:nvSpPr>
              <p:cNvPr id="356" name="AutoShape 1120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357" name="Group 1121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358" name="Oval 1122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59" name="Rectangle 1123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60" name="Rectangle 1124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61" name="Oval 1125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362" name="Group 1126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365" name="Group 1127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375" name="Freeform 1128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76" name="Freeform 1129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77" name="Freeform 1130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78" name="Freeform 1131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79" name="Freeform 1132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80" name="Freeform 1133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81" name="Freeform 1134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82" name="Freeform 1135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66" name="Group 1136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367" name="Freeform 1137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8" name="Freeform 1138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9" name="Freeform 1139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70" name="Freeform 1140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71" name="Freeform 1141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72" name="Freeform 1142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73" name="Freeform 1143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74" name="Freeform 1144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363" name="Line 1145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4" name="Line 1146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8" name="Group 1147"/>
            <p:cNvGrpSpPr>
              <a:grpSpLocks/>
            </p:cNvGrpSpPr>
            <p:nvPr/>
          </p:nvGrpSpPr>
          <p:grpSpPr bwMode="auto">
            <a:xfrm>
              <a:off x="3149600" y="1879882"/>
              <a:ext cx="365125" cy="234950"/>
              <a:chOff x="3537" y="1975"/>
              <a:chExt cx="1319" cy="775"/>
            </a:xfrm>
          </p:grpSpPr>
          <p:sp>
            <p:nvSpPr>
              <p:cNvPr id="329" name="AutoShape 1148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330" name="Group 1149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331" name="Oval 1150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32" name="Rectangle 1151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33" name="Rectangle 1152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34" name="Oval 1153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335" name="Group 1154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338" name="Group 1155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348" name="Freeform 1156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9" name="Freeform 1157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" name="Freeform 1158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" name="Freeform 1159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" name="Freeform 1160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" name="Freeform 1161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" name="Freeform 1162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5" name="Freeform 1163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39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340" name="Freeform 1165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" name="Freeform 1166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" name="Freeform 1167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" name="Freeform 1168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4" name="Freeform 1169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5" name="Freeform 1170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6" name="Freeform 1171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7" name="Freeform 1172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336" name="Line 1173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7" name="Line 1174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9" name="Group 1175"/>
            <p:cNvGrpSpPr>
              <a:grpSpLocks/>
            </p:cNvGrpSpPr>
            <p:nvPr/>
          </p:nvGrpSpPr>
          <p:grpSpPr bwMode="auto">
            <a:xfrm>
              <a:off x="3098800" y="1498882"/>
              <a:ext cx="365125" cy="234950"/>
              <a:chOff x="3537" y="1975"/>
              <a:chExt cx="1319" cy="775"/>
            </a:xfrm>
          </p:grpSpPr>
          <p:sp>
            <p:nvSpPr>
              <p:cNvPr id="302" name="AutoShape 1176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303" name="Group 1177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304" name="Oval 1178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05" name="Rectangle 1179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06" name="Rectangle 1180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07" name="Oval 1181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308" name="Group 1182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311" name="Group 1183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321" name="Freeform 1184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22" name="Freeform 1185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23" name="Freeform 1186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24" name="Freeform 1187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25" name="Freeform 1188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26" name="Freeform 1189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27" name="Freeform 1190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28" name="Freeform 1191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2" name="Group 1192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313" name="Freeform 1193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4" name="Freeform 1194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5" name="Freeform 1195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6" name="Freeform 1196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7" name="Freeform 1197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8" name="Freeform 1198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9" name="Freeform 1199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20" name="Freeform 1200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309" name="Line 1201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" name="Line 1202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40" name="Group 1203"/>
            <p:cNvGrpSpPr>
              <a:grpSpLocks/>
            </p:cNvGrpSpPr>
            <p:nvPr/>
          </p:nvGrpSpPr>
          <p:grpSpPr bwMode="auto">
            <a:xfrm>
              <a:off x="2540000" y="2136870"/>
              <a:ext cx="365125" cy="234950"/>
              <a:chOff x="3537" y="1975"/>
              <a:chExt cx="1319" cy="775"/>
            </a:xfrm>
          </p:grpSpPr>
          <p:sp>
            <p:nvSpPr>
              <p:cNvPr id="275" name="AutoShape 1204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276" name="Group 1205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277" name="Oval 1206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278" name="Rectangle 1207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279" name="Rectangle 1208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280" name="Oval 1209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281" name="Group 1210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284" name="Group 1211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294" name="Freeform 1212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95" name="Freeform 1213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96" name="Freeform 1214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97" name="Freeform 1215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98" name="Freeform 1216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99" name="Freeform 1217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00" name="Freeform 1218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01" name="Freeform 1219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85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286" name="Freeform 1221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7" name="Freeform 1222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8" name="Freeform 1223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9" name="Freeform 1224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90" name="Freeform 1225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91" name="Freeform 1226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92" name="Freeform 1227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93" name="Freeform 1228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282" name="Line 1229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3" name="Line 1230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41" name="Group 1231"/>
            <p:cNvGrpSpPr>
              <a:grpSpLocks/>
            </p:cNvGrpSpPr>
            <p:nvPr/>
          </p:nvGrpSpPr>
          <p:grpSpPr bwMode="auto">
            <a:xfrm>
              <a:off x="2590800" y="1384582"/>
              <a:ext cx="365125" cy="234950"/>
              <a:chOff x="3537" y="1975"/>
              <a:chExt cx="1319" cy="775"/>
            </a:xfrm>
          </p:grpSpPr>
          <p:sp>
            <p:nvSpPr>
              <p:cNvPr id="248" name="AutoShape 1232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249" name="Group 1233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250" name="Oval 1234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251" name="Rectangle 1235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252" name="Rectangle 1236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253" name="Oval 1237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254" name="Group 1238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257" name="Group 1239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267" name="Freeform 1240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8" name="Freeform 1241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9" name="Freeform 1242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70" name="Freeform 1243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71" name="Freeform 1244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72" name="Freeform 1245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73" name="Freeform 1246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74" name="Freeform 1247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58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259" name="Freeform 1249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0" name="Freeform 1250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1" name="Freeform 1251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2" name="Freeform 1252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3" name="Freeform 1253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4" name="Freeform 1254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5" name="Freeform 1255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6" name="Freeform 1256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255" name="Line 1257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" name="Line 1258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2" name="AutoShape 1259"/>
            <p:cNvSpPr>
              <a:spLocks noChangeArrowheads="1"/>
            </p:cNvSpPr>
            <p:nvPr/>
          </p:nvSpPr>
          <p:spPr bwMode="auto">
            <a:xfrm>
              <a:off x="2601913" y="2521232"/>
              <a:ext cx="304800" cy="635000"/>
            </a:xfrm>
            <a:prstGeom prst="downArrow">
              <a:avLst>
                <a:gd name="adj1" fmla="val 50000"/>
                <a:gd name="adj2" fmla="val 5208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3" name="Line 1260"/>
            <p:cNvSpPr>
              <a:spLocks noChangeShapeType="1"/>
            </p:cNvSpPr>
            <p:nvPr/>
          </p:nvSpPr>
          <p:spPr bwMode="auto">
            <a:xfrm flipV="1">
              <a:off x="1624013" y="3346732"/>
              <a:ext cx="5969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1261"/>
            <p:cNvSpPr>
              <a:spLocks noChangeShapeType="1"/>
            </p:cNvSpPr>
            <p:nvPr/>
          </p:nvSpPr>
          <p:spPr bwMode="auto">
            <a:xfrm>
              <a:off x="1611313" y="3537232"/>
              <a:ext cx="469900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1262"/>
            <p:cNvSpPr>
              <a:spLocks noChangeShapeType="1"/>
            </p:cNvSpPr>
            <p:nvPr/>
          </p:nvSpPr>
          <p:spPr bwMode="auto">
            <a:xfrm>
              <a:off x="2170113" y="3676932"/>
              <a:ext cx="1155700" cy="0"/>
            </a:xfrm>
            <a:prstGeom prst="line">
              <a:avLst/>
            </a:prstGeom>
            <a:noFill/>
            <a:ln w="38100">
              <a:solidFill>
                <a:srgbClr val="B6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1263"/>
            <p:cNvSpPr>
              <a:spLocks noChangeShapeType="1"/>
            </p:cNvSpPr>
            <p:nvPr/>
          </p:nvSpPr>
          <p:spPr bwMode="auto">
            <a:xfrm flipV="1">
              <a:off x="3376613" y="3486432"/>
              <a:ext cx="57150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1264"/>
            <p:cNvSpPr>
              <a:spLocks noChangeShapeType="1"/>
            </p:cNvSpPr>
            <p:nvPr/>
          </p:nvSpPr>
          <p:spPr bwMode="auto">
            <a:xfrm flipH="1" flipV="1">
              <a:off x="3160713" y="3321332"/>
              <a:ext cx="7493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" name="Group 1265"/>
            <p:cNvGrpSpPr>
              <a:grpSpLocks/>
            </p:cNvGrpSpPr>
            <p:nvPr/>
          </p:nvGrpSpPr>
          <p:grpSpPr bwMode="auto">
            <a:xfrm>
              <a:off x="3721100" y="3403882"/>
              <a:ext cx="365125" cy="234950"/>
              <a:chOff x="3537" y="1975"/>
              <a:chExt cx="1319" cy="775"/>
            </a:xfrm>
          </p:grpSpPr>
          <p:sp>
            <p:nvSpPr>
              <p:cNvPr id="221" name="AutoShape 1266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222" name="Group 1267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223" name="Oval 1268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224" name="Rectangle 1269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225" name="Rectangle 1270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226" name="Oval 1271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227" name="Group 1272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230" name="Group 1273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240" name="Freeform 1274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41" name="Freeform 1275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42" name="Freeform 1276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43" name="Freeform 1277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44" name="Freeform 1278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45" name="Freeform 1279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46" name="Freeform 1280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47" name="Freeform 1281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31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232" name="Freeform 1283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3" name="Freeform 1284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4" name="Freeform 1285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5" name="Freeform 1286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6" name="Freeform 1287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7" name="Freeform 1288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8" name="Freeform 1289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9" name="Freeform 1290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228" name="Line 1291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9" name="Line 1292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49" name="Group 1293"/>
            <p:cNvGrpSpPr>
              <a:grpSpLocks/>
            </p:cNvGrpSpPr>
            <p:nvPr/>
          </p:nvGrpSpPr>
          <p:grpSpPr bwMode="auto">
            <a:xfrm>
              <a:off x="1435100" y="3365782"/>
              <a:ext cx="365125" cy="234950"/>
              <a:chOff x="3537" y="1975"/>
              <a:chExt cx="1319" cy="775"/>
            </a:xfrm>
          </p:grpSpPr>
          <p:sp>
            <p:nvSpPr>
              <p:cNvPr id="194" name="AutoShape 1294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95" name="Group 1295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196" name="Oval 1296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97" name="Rectangle 1297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98" name="Rectangle 1298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99" name="Oval 1299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200" name="Group 1300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203" name="Group 1301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213" name="Freeform 1302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4" name="Freeform 1303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5" name="Freeform 1304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6" name="Freeform 1305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7" name="Freeform 1306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8" name="Freeform 1307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9" name="Freeform 1308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0" name="Freeform 1309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04" name="Group 1310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205" name="Freeform 1311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6" name="Freeform 1312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7" name="Freeform 1313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8" name="Freeform 1314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9" name="Freeform 1315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0" name="Freeform 1316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1" name="Freeform 1317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2" name="Freeform 1318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201" name="Line 1319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2" name="Line 1320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0" name="Line 1321"/>
            <p:cNvSpPr>
              <a:spLocks noChangeShapeType="1"/>
            </p:cNvSpPr>
            <p:nvPr/>
          </p:nvSpPr>
          <p:spPr bwMode="auto">
            <a:xfrm>
              <a:off x="2170113" y="3295932"/>
              <a:ext cx="1155700" cy="0"/>
            </a:xfrm>
            <a:prstGeom prst="line">
              <a:avLst/>
            </a:prstGeom>
            <a:noFill/>
            <a:ln w="38100">
              <a:solidFill>
                <a:srgbClr val="B6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1322"/>
            <p:cNvSpPr>
              <a:spLocks noChangeShapeType="1"/>
            </p:cNvSpPr>
            <p:nvPr/>
          </p:nvSpPr>
          <p:spPr bwMode="auto">
            <a:xfrm flipV="1">
              <a:off x="2182813" y="3321332"/>
              <a:ext cx="1117600" cy="317500"/>
            </a:xfrm>
            <a:prstGeom prst="line">
              <a:avLst/>
            </a:prstGeom>
            <a:noFill/>
            <a:ln w="38100">
              <a:solidFill>
                <a:srgbClr val="B6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1323"/>
            <p:cNvSpPr>
              <a:spLocks noChangeShapeType="1"/>
            </p:cNvSpPr>
            <p:nvPr/>
          </p:nvSpPr>
          <p:spPr bwMode="auto">
            <a:xfrm>
              <a:off x="2259013" y="3334032"/>
              <a:ext cx="1066800" cy="330200"/>
            </a:xfrm>
            <a:prstGeom prst="line">
              <a:avLst/>
            </a:prstGeom>
            <a:noFill/>
            <a:ln w="38100">
              <a:solidFill>
                <a:srgbClr val="B6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1324"/>
            <p:cNvSpPr>
              <a:spLocks noChangeShapeType="1"/>
            </p:cNvSpPr>
            <p:nvPr/>
          </p:nvSpPr>
          <p:spPr bwMode="auto">
            <a:xfrm flipH="1">
              <a:off x="2132013" y="3334032"/>
              <a:ext cx="12700" cy="330200"/>
            </a:xfrm>
            <a:prstGeom prst="line">
              <a:avLst/>
            </a:prstGeom>
            <a:noFill/>
            <a:ln w="38100">
              <a:solidFill>
                <a:srgbClr val="B6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1325"/>
            <p:cNvSpPr>
              <a:spLocks noChangeShapeType="1"/>
            </p:cNvSpPr>
            <p:nvPr/>
          </p:nvSpPr>
          <p:spPr bwMode="auto">
            <a:xfrm flipH="1">
              <a:off x="3351213" y="3257832"/>
              <a:ext cx="12700" cy="330200"/>
            </a:xfrm>
            <a:prstGeom prst="line">
              <a:avLst/>
            </a:prstGeom>
            <a:noFill/>
            <a:ln w="38100">
              <a:solidFill>
                <a:srgbClr val="B6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326"/>
            <p:cNvGrpSpPr>
              <a:grpSpLocks/>
            </p:cNvGrpSpPr>
            <p:nvPr/>
          </p:nvGrpSpPr>
          <p:grpSpPr bwMode="auto">
            <a:xfrm>
              <a:off x="2019300" y="3226082"/>
              <a:ext cx="365125" cy="234950"/>
              <a:chOff x="3537" y="1975"/>
              <a:chExt cx="1319" cy="775"/>
            </a:xfrm>
          </p:grpSpPr>
          <p:sp>
            <p:nvSpPr>
              <p:cNvPr id="167" name="AutoShape 1327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68" name="Group 1328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169" name="Oval 1329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70" name="Rectangle 1330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71" name="Rectangle 1331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72" name="Oval 1332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173" name="Group 1333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176" name="Group 1334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186" name="Freeform 1335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7" name="Freeform 1336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8" name="Freeform 1337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9" name="Freeform 1338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0" name="Freeform 1339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1" name="Freeform 1340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2" name="Freeform 1341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3" name="Freeform 1342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77" name="Group 1343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178" name="Freeform 1344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79" name="Freeform 1345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0" name="Freeform 1346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1" name="Freeform 1347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2" name="Freeform 1348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3" name="Freeform 1349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4" name="Freeform 1350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5" name="Freeform 1351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74" name="Line 1352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" name="Line 1353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6" name="Group 1354"/>
            <p:cNvGrpSpPr>
              <a:grpSpLocks/>
            </p:cNvGrpSpPr>
            <p:nvPr/>
          </p:nvGrpSpPr>
          <p:grpSpPr bwMode="auto">
            <a:xfrm>
              <a:off x="1955800" y="3581682"/>
              <a:ext cx="365125" cy="234950"/>
              <a:chOff x="3537" y="1975"/>
              <a:chExt cx="1319" cy="775"/>
            </a:xfrm>
          </p:grpSpPr>
          <p:sp>
            <p:nvSpPr>
              <p:cNvPr id="140" name="AutoShape 1355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41" name="Group 1356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142" name="Oval 1357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43" name="Rectangle 1358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44" name="Rectangle 1359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45" name="Oval 1360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146" name="Group 136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149" name="Group 1362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159" name="Freeform 1363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0" name="Freeform 1364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1" name="Freeform 1365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2" name="Freeform 1366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3" name="Freeform 1367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" name="Freeform 1368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" name="Freeform 1369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6" name="Freeform 1370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50" name="Group 1371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151" name="Freeform 1372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2" name="Freeform 1373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3" name="Freeform 1374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" name="Freeform 1375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5" name="Freeform 1376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6" name="Freeform 1377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7" name="Freeform 1378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8" name="Freeform 1379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47" name="Line 1380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8" name="Line 1381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7" name="Group 1382"/>
            <p:cNvGrpSpPr>
              <a:grpSpLocks/>
            </p:cNvGrpSpPr>
            <p:nvPr/>
          </p:nvGrpSpPr>
          <p:grpSpPr bwMode="auto">
            <a:xfrm>
              <a:off x="3200400" y="3556282"/>
              <a:ext cx="365125" cy="234950"/>
              <a:chOff x="3537" y="1975"/>
              <a:chExt cx="1319" cy="775"/>
            </a:xfrm>
          </p:grpSpPr>
          <p:sp>
            <p:nvSpPr>
              <p:cNvPr id="113" name="AutoShape 1383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14" name="Group 1384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115" name="Oval 1385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16" name="Rectangle 1386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17" name="Rectangle 1387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118" name="Oval 1388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119" name="Group 1389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122" name="Group 1390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132" name="Freeform 1391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3" name="Freeform 1392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4" name="Freeform 1393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5" name="Freeform 1394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6" name="Freeform 1395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7" name="Freeform 1396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8" name="Freeform 1397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9" name="Freeform 1398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3" name="Group 1399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124" name="Freeform 1400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" name="Freeform 1401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6" name="Freeform 1402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7" name="Freeform 1403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8" name="Freeform 1404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9" name="Freeform 1405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0" name="Freeform 1406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1" name="Freeform 1407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20" name="Line 1408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1" name="Line 1409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8" name="Group 1410"/>
            <p:cNvGrpSpPr>
              <a:grpSpLocks/>
            </p:cNvGrpSpPr>
            <p:nvPr/>
          </p:nvGrpSpPr>
          <p:grpSpPr bwMode="auto">
            <a:xfrm>
              <a:off x="3149600" y="3175282"/>
              <a:ext cx="365125" cy="234950"/>
              <a:chOff x="3537" y="1975"/>
              <a:chExt cx="1319" cy="775"/>
            </a:xfrm>
          </p:grpSpPr>
          <p:sp>
            <p:nvSpPr>
              <p:cNvPr id="86" name="AutoShape 1411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87" name="Group 1412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88" name="Oval 1413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89" name="Rectangle 1414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90" name="Rectangle 1415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91" name="Oval 1416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92" name="Group 1417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95" name="Group 1418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105" name="Freeform 1419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6" name="Freeform 1420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" name="Freeform 1421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" name="Freeform 1422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" name="Freeform 1423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" name="Freeform 1424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1" name="Freeform 1425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2" name="Freeform 1426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96" name="Group 1427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97" name="Freeform 1428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8" name="Freeform 1429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" name="Freeform 1430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" name="Freeform 1431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1" name="Freeform 1432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" name="Freeform 1433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" name="Freeform 1434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" name="Freeform 1435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93" name="Line 1436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" name="Line 1437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712" name="Group 1057"/>
            <p:cNvGrpSpPr>
              <a:grpSpLocks/>
            </p:cNvGrpSpPr>
            <p:nvPr/>
          </p:nvGrpSpPr>
          <p:grpSpPr bwMode="auto">
            <a:xfrm>
              <a:off x="2693674" y="1841688"/>
              <a:ext cx="365125" cy="234950"/>
              <a:chOff x="3537" y="1975"/>
              <a:chExt cx="1319" cy="775"/>
            </a:xfrm>
          </p:grpSpPr>
          <p:sp>
            <p:nvSpPr>
              <p:cNvPr id="713" name="AutoShape 1058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714" name="Group 1059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715" name="Oval 1060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716" name="Rectangle 1061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717" name="Rectangle 1062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718" name="Oval 1063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719" name="Group 1064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722" name="Group 1065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732" name="Freeform 1066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3" name="Freeform 1067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4" name="Freeform 1068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5" name="Freeform 1069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6" name="Freeform 1070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7" name="Freeform 1071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8" name="Freeform 1072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9" name="Freeform 1073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723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724" name="Freeform 1075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5" name="Freeform 1076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6" name="Freeform 1077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7" name="Freeform 1078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8" name="Freeform 1079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9" name="Freeform 1080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0" name="Freeform 1081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1" name="Freeform 1082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720" name="Line 1083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1" name="Line 1084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747" name="Content Placeholder 2"/>
          <p:cNvSpPr txBox="1">
            <a:spLocks/>
          </p:cNvSpPr>
          <p:nvPr/>
        </p:nvSpPr>
        <p:spPr>
          <a:xfrm>
            <a:off x="375127" y="3765176"/>
            <a:ext cx="4104898" cy="2501153"/>
          </a:xfrm>
          <a:prstGeom prst="rect">
            <a:avLst/>
          </a:prstGeom>
        </p:spPr>
        <p:txBody>
          <a:bodyPr vert="horz" lIns="0" tIns="45720" rIns="91440" bIns="45720" rtlCol="0">
            <a:normAutofit fontScale="92500" lnSpcReduction="10000"/>
          </a:bodyPr>
          <a:lstStyle>
            <a:lvl1pPr marL="112713" indent="-112713" algn="l" defTabSz="914400" rtl="0" eaLnBrk="1" latinLnBrk="0" hangingPunct="1"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buFont typeface="Arial" pitchFamily="34" charset="0"/>
              <a:buChar char=" "/>
              <a:defRPr lang="en-US"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69913" indent="-225425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lang="en-US"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4075" indent="-223838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ct val="96000"/>
              <a:buFont typeface="Wingdings" pitchFamily="2" charset="2"/>
              <a:buChar char="§"/>
              <a:defRPr lang="en-US"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47763" indent="-2333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Font typeface="Arial" pitchFamily="34" charset="0"/>
              <a:buChar char="–"/>
              <a:defRPr lang="en-US"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431925" indent="-173038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Font typeface="Arial" pitchFamily="34" charset="0"/>
              <a:buChar char="-"/>
              <a:defRPr lang="en-US"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700" b="1" dirty="0" smtClean="0">
                <a:latin typeface="Arial" charset="0"/>
              </a:rPr>
              <a:t>Advantages of link aggregation</a:t>
            </a:r>
          </a:p>
          <a:p>
            <a:pPr>
              <a:spcBef>
                <a:spcPct val="20000"/>
              </a:spcBef>
            </a:pPr>
            <a:r>
              <a:rPr lang="en-GB" altLang="en-US" sz="1700" dirty="0" smtClean="0">
                <a:latin typeface="Arial" charset="0"/>
              </a:rPr>
              <a:t>Direct, any-to-any connectivity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altLang="en-US" sz="1700" dirty="0" smtClean="0">
                <a:latin typeface="Arial" charset="0"/>
              </a:rPr>
              <a:t>Minimize delay in provisioning new client services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altLang="en-US" sz="1700" dirty="0" smtClean="0">
                <a:latin typeface="Arial" charset="0"/>
              </a:rPr>
              <a:t>Server layer treated as a set of logical links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GB" altLang="en-US" sz="1500" dirty="0" smtClean="0">
                <a:latin typeface="Arial" charset="0"/>
              </a:rPr>
              <a:t>No worries about client connectivity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GB" altLang="en-US" sz="1500" dirty="0" smtClean="0">
                <a:latin typeface="Arial" charset="0"/>
              </a:rPr>
              <a:t>Simplified client network management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altLang="en-US" sz="1700" dirty="0" smtClean="0">
                <a:latin typeface="Arial" charset="0"/>
              </a:rPr>
              <a:t>Redundant connections in case of failure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GB" alt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928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Node Aggregation </a:t>
            </a:r>
            <a:r>
              <a:rPr lang="en-GB" dirty="0" smtClean="0"/>
              <a:t>Doesn’t </a:t>
            </a:r>
            <a:r>
              <a:rPr lang="en-GB" dirty="0" smtClean="0"/>
              <a:t>Cut it Either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6616" y="1248057"/>
            <a:ext cx="3734737" cy="4738675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Disadvantages of aggregation</a:t>
            </a:r>
          </a:p>
          <a:p>
            <a:r>
              <a:rPr lang="en-GB" sz="1800" dirty="0" smtClean="0"/>
              <a:t>No consideration of path properties</a:t>
            </a:r>
          </a:p>
          <a:p>
            <a:r>
              <a:rPr lang="en-GB" sz="1800" dirty="0" smtClean="0"/>
              <a:t>No visibility into disjoint paths</a:t>
            </a:r>
          </a:p>
          <a:p>
            <a:r>
              <a:rPr lang="en-GB" sz="1800" dirty="0" smtClean="0"/>
              <a:t>Limited cross-connect ability is hidden</a:t>
            </a:r>
          </a:p>
          <a:p>
            <a:pPr lvl="1"/>
            <a:r>
              <a:rPr lang="en-GB" sz="1600" dirty="0" smtClean="0"/>
              <a:t>In particular when network is partitioned</a:t>
            </a:r>
          </a:p>
          <a:p>
            <a:pPr lvl="1"/>
            <a:r>
              <a:rPr lang="en-GB" sz="1600" dirty="0" smtClean="0"/>
              <a:t>Issues with wavelength continuity</a:t>
            </a:r>
          </a:p>
          <a:p>
            <a:r>
              <a:rPr lang="en-GB" sz="1800" dirty="0" smtClean="0"/>
              <a:t>There are ways to handle limited cross-connects in GMPLS advertisements, but higher layer network will not understand them</a:t>
            </a:r>
            <a:endParaRPr lang="en-GB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856163" y="1248057"/>
            <a:ext cx="2765425" cy="2613025"/>
            <a:chOff x="4856163" y="1248057"/>
            <a:chExt cx="2765425" cy="2613025"/>
          </a:xfrm>
        </p:grpSpPr>
        <p:sp>
          <p:nvSpPr>
            <p:cNvPr id="5" name="Oval 1468"/>
            <p:cNvSpPr>
              <a:spLocks noChangeArrowheads="1"/>
            </p:cNvSpPr>
            <p:nvPr/>
          </p:nvSpPr>
          <p:spPr bwMode="auto">
            <a:xfrm>
              <a:off x="5149850" y="3345144"/>
              <a:ext cx="906463" cy="311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" name="Line 1439"/>
            <p:cNvSpPr>
              <a:spLocks noChangeShapeType="1"/>
            </p:cNvSpPr>
            <p:nvPr/>
          </p:nvSpPr>
          <p:spPr bwMode="auto">
            <a:xfrm flipV="1">
              <a:off x="6445250" y="1563969"/>
              <a:ext cx="39688" cy="498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Oval 324"/>
            <p:cNvSpPr>
              <a:spLocks noChangeArrowheads="1"/>
            </p:cNvSpPr>
            <p:nvPr/>
          </p:nvSpPr>
          <p:spPr bwMode="auto">
            <a:xfrm>
              <a:off x="6424613" y="3345144"/>
              <a:ext cx="906462" cy="311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8" name="Group 326"/>
            <p:cNvGrpSpPr>
              <a:grpSpLocks/>
            </p:cNvGrpSpPr>
            <p:nvPr/>
          </p:nvGrpSpPr>
          <p:grpSpPr bwMode="auto">
            <a:xfrm>
              <a:off x="5438775" y="1248057"/>
              <a:ext cx="1458913" cy="1152525"/>
              <a:chOff x="1845" y="1753"/>
              <a:chExt cx="3319" cy="2007"/>
            </a:xfrm>
          </p:grpSpPr>
          <p:sp>
            <p:nvSpPr>
              <p:cNvPr id="696" name="Freeform 327"/>
              <p:cNvSpPr>
                <a:spLocks/>
              </p:cNvSpPr>
              <p:nvPr/>
            </p:nvSpPr>
            <p:spPr bwMode="auto">
              <a:xfrm>
                <a:off x="3013" y="1753"/>
                <a:ext cx="1367" cy="424"/>
              </a:xfrm>
              <a:custGeom>
                <a:avLst/>
                <a:gdLst>
                  <a:gd name="T0" fmla="*/ 10928 w 171"/>
                  <a:gd name="T1" fmla="*/ 2112 h 53"/>
                  <a:gd name="T2" fmla="*/ 5556 w 171"/>
                  <a:gd name="T3" fmla="*/ 64 h 53"/>
                  <a:gd name="T4" fmla="*/ 0 w 171"/>
                  <a:gd name="T5" fmla="*/ 2304 h 53"/>
                  <a:gd name="T6" fmla="*/ 5556 w 171"/>
                  <a:gd name="T7" fmla="*/ 3392 h 53"/>
                  <a:gd name="T8" fmla="*/ 10928 w 171"/>
                  <a:gd name="T9" fmla="*/ 21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" h="53">
                    <a:moveTo>
                      <a:pt x="171" y="33"/>
                    </a:moveTo>
                    <a:cubicBezTo>
                      <a:pt x="157" y="13"/>
                      <a:pt x="124" y="1"/>
                      <a:pt x="87" y="1"/>
                    </a:cubicBezTo>
                    <a:cubicBezTo>
                      <a:pt x="47" y="0"/>
                      <a:pt x="13" y="15"/>
                      <a:pt x="0" y="36"/>
                    </a:cubicBezTo>
                    <a:lnTo>
                      <a:pt x="87" y="53"/>
                    </a:lnTo>
                    <a:lnTo>
                      <a:pt x="171" y="3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" name="Arc 328"/>
              <p:cNvSpPr>
                <a:spLocks/>
              </p:cNvSpPr>
              <p:nvPr/>
            </p:nvSpPr>
            <p:spPr bwMode="auto">
              <a:xfrm>
                <a:off x="3027" y="1769"/>
                <a:ext cx="1349" cy="408"/>
              </a:xfrm>
              <a:custGeom>
                <a:avLst/>
                <a:gdLst>
                  <a:gd name="T0" fmla="*/ 0 w 40499"/>
                  <a:gd name="T1" fmla="*/ 5 h 21600"/>
                  <a:gd name="T2" fmla="*/ 45 w 40499"/>
                  <a:gd name="T3" fmla="*/ 5 h 21600"/>
                  <a:gd name="T4" fmla="*/ 23 w 40499"/>
                  <a:gd name="T5" fmla="*/ 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499" h="21600" fill="none" extrusionOk="0">
                    <a:moveTo>
                      <a:pt x="0" y="14689"/>
                    </a:moveTo>
                    <a:cubicBezTo>
                      <a:pt x="2965" y="5910"/>
                      <a:pt x="11198" y="-1"/>
                      <a:pt x="20465" y="0"/>
                    </a:cubicBezTo>
                    <a:cubicBezTo>
                      <a:pt x="29276" y="0"/>
                      <a:pt x="37204" y="5352"/>
                      <a:pt x="40498" y="13525"/>
                    </a:cubicBezTo>
                  </a:path>
                  <a:path w="40499" h="21600" stroke="0" extrusionOk="0">
                    <a:moveTo>
                      <a:pt x="0" y="14689"/>
                    </a:moveTo>
                    <a:cubicBezTo>
                      <a:pt x="2965" y="5910"/>
                      <a:pt x="11198" y="-1"/>
                      <a:pt x="20465" y="0"/>
                    </a:cubicBezTo>
                    <a:cubicBezTo>
                      <a:pt x="29276" y="0"/>
                      <a:pt x="37204" y="5352"/>
                      <a:pt x="40498" y="13525"/>
                    </a:cubicBezTo>
                    <a:lnTo>
                      <a:pt x="20465" y="21600"/>
                    </a:lnTo>
                    <a:lnTo>
                      <a:pt x="0" y="14689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8" name="Freeform 329"/>
              <p:cNvSpPr>
                <a:spLocks/>
              </p:cNvSpPr>
              <p:nvPr/>
            </p:nvSpPr>
            <p:spPr bwMode="auto">
              <a:xfrm>
                <a:off x="2181" y="1977"/>
                <a:ext cx="856" cy="504"/>
              </a:xfrm>
              <a:custGeom>
                <a:avLst/>
                <a:gdLst>
                  <a:gd name="T0" fmla="*/ 6848 w 107"/>
                  <a:gd name="T1" fmla="*/ 448 h 63"/>
                  <a:gd name="T2" fmla="*/ 4480 w 107"/>
                  <a:gd name="T3" fmla="*/ 0 h 63"/>
                  <a:gd name="T4" fmla="*/ 64 w 107"/>
                  <a:gd name="T5" fmla="*/ 3328 h 63"/>
                  <a:gd name="T6" fmla="*/ 128 w 107"/>
                  <a:gd name="T7" fmla="*/ 4032 h 63"/>
                  <a:gd name="T8" fmla="*/ 4480 w 107"/>
                  <a:gd name="T9" fmla="*/ 3328 h 63"/>
                  <a:gd name="T10" fmla="*/ 6848 w 107"/>
                  <a:gd name="T11" fmla="*/ 448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7" h="63">
                    <a:moveTo>
                      <a:pt x="107" y="7"/>
                    </a:moveTo>
                    <a:cubicBezTo>
                      <a:pt x="96" y="2"/>
                      <a:pt x="83" y="0"/>
                      <a:pt x="70" y="0"/>
                    </a:cubicBezTo>
                    <a:cubicBezTo>
                      <a:pt x="32" y="0"/>
                      <a:pt x="1" y="23"/>
                      <a:pt x="1" y="52"/>
                    </a:cubicBezTo>
                    <a:cubicBezTo>
                      <a:pt x="0" y="55"/>
                      <a:pt x="1" y="59"/>
                      <a:pt x="2" y="63"/>
                    </a:cubicBezTo>
                    <a:lnTo>
                      <a:pt x="70" y="52"/>
                    </a:lnTo>
                    <a:lnTo>
                      <a:pt x="107" y="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9" name="Arc 330"/>
              <p:cNvSpPr>
                <a:spLocks/>
              </p:cNvSpPr>
              <p:nvPr/>
            </p:nvSpPr>
            <p:spPr bwMode="auto">
              <a:xfrm>
                <a:off x="2197" y="1985"/>
                <a:ext cx="836" cy="495"/>
              </a:xfrm>
              <a:custGeom>
                <a:avLst/>
                <a:gdLst>
                  <a:gd name="T0" fmla="*/ 0 w 32951"/>
                  <a:gd name="T1" fmla="*/ 9 h 26255"/>
                  <a:gd name="T2" fmla="*/ 21 w 32951"/>
                  <a:gd name="T3" fmla="*/ 1 h 26255"/>
                  <a:gd name="T4" fmla="*/ 14 w 32951"/>
                  <a:gd name="T5" fmla="*/ 8 h 262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951" h="26255" fill="none" extrusionOk="0">
                    <a:moveTo>
                      <a:pt x="507" y="26255"/>
                    </a:moveTo>
                    <a:cubicBezTo>
                      <a:pt x="170" y="24726"/>
                      <a:pt x="0" y="231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9" y="-1"/>
                      <a:pt x="29539" y="1115"/>
                      <a:pt x="32951" y="3222"/>
                    </a:cubicBezTo>
                  </a:path>
                  <a:path w="32951" h="26255" stroke="0" extrusionOk="0">
                    <a:moveTo>
                      <a:pt x="507" y="26255"/>
                    </a:moveTo>
                    <a:cubicBezTo>
                      <a:pt x="170" y="24726"/>
                      <a:pt x="0" y="231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9" y="-1"/>
                      <a:pt x="29539" y="1115"/>
                      <a:pt x="32951" y="3222"/>
                    </a:cubicBezTo>
                    <a:lnTo>
                      <a:pt x="21600" y="21600"/>
                    </a:lnTo>
                    <a:lnTo>
                      <a:pt x="507" y="26255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" name="Freeform 331"/>
              <p:cNvSpPr>
                <a:spLocks/>
              </p:cNvSpPr>
              <p:nvPr/>
            </p:nvSpPr>
            <p:spPr bwMode="auto">
              <a:xfrm>
                <a:off x="2069" y="3112"/>
                <a:ext cx="856" cy="400"/>
              </a:xfrm>
              <a:custGeom>
                <a:avLst/>
                <a:gdLst>
                  <a:gd name="T0" fmla="*/ 0 w 107"/>
                  <a:gd name="T1" fmla="*/ 0 h 50"/>
                  <a:gd name="T2" fmla="*/ 0 w 107"/>
                  <a:gd name="T3" fmla="*/ 128 h 50"/>
                  <a:gd name="T4" fmla="*/ 4608 w 107"/>
                  <a:gd name="T5" fmla="*/ 3200 h 50"/>
                  <a:gd name="T6" fmla="*/ 6848 w 107"/>
                  <a:gd name="T7" fmla="*/ 2816 h 50"/>
                  <a:gd name="T8" fmla="*/ 4608 w 107"/>
                  <a:gd name="T9" fmla="*/ 192 h 50"/>
                  <a:gd name="T10" fmla="*/ 0 w 107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7" h="50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8"/>
                      <a:pt x="32" y="50"/>
                      <a:pt x="72" y="50"/>
                    </a:cubicBezTo>
                    <a:cubicBezTo>
                      <a:pt x="84" y="49"/>
                      <a:pt x="96" y="47"/>
                      <a:pt x="107" y="44"/>
                    </a:cubicBezTo>
                    <a:lnTo>
                      <a:pt x="72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1" name="Arc 332"/>
              <p:cNvSpPr>
                <a:spLocks/>
              </p:cNvSpPr>
              <p:nvPr/>
            </p:nvSpPr>
            <p:spPr bwMode="auto">
              <a:xfrm>
                <a:off x="2077" y="3119"/>
                <a:ext cx="844" cy="385"/>
              </a:xfrm>
              <a:custGeom>
                <a:avLst/>
                <a:gdLst>
                  <a:gd name="T0" fmla="*/ 22 w 32094"/>
                  <a:gd name="T1" fmla="*/ 6 h 22653"/>
                  <a:gd name="T2" fmla="*/ 0 w 32094"/>
                  <a:gd name="T3" fmla="*/ 0 h 22653"/>
                  <a:gd name="T4" fmla="*/ 15 w 32094"/>
                  <a:gd name="T5" fmla="*/ 0 h 226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094" h="22653" fill="none" extrusionOk="0">
                    <a:moveTo>
                      <a:pt x="32093" y="19932"/>
                    </a:moveTo>
                    <a:cubicBezTo>
                      <a:pt x="28883" y="21716"/>
                      <a:pt x="25272" y="22652"/>
                      <a:pt x="21600" y="22653"/>
                    </a:cubicBezTo>
                    <a:cubicBezTo>
                      <a:pt x="9670" y="22653"/>
                      <a:pt x="0" y="12982"/>
                      <a:pt x="0" y="1053"/>
                    </a:cubicBezTo>
                    <a:cubicBezTo>
                      <a:pt x="-1" y="701"/>
                      <a:pt x="8" y="350"/>
                      <a:pt x="25" y="-1"/>
                    </a:cubicBezTo>
                  </a:path>
                  <a:path w="32094" h="22653" stroke="0" extrusionOk="0">
                    <a:moveTo>
                      <a:pt x="32093" y="19932"/>
                    </a:moveTo>
                    <a:cubicBezTo>
                      <a:pt x="28883" y="21716"/>
                      <a:pt x="25272" y="22652"/>
                      <a:pt x="21600" y="22653"/>
                    </a:cubicBezTo>
                    <a:cubicBezTo>
                      <a:pt x="9670" y="22653"/>
                      <a:pt x="0" y="12982"/>
                      <a:pt x="0" y="1053"/>
                    </a:cubicBezTo>
                    <a:cubicBezTo>
                      <a:pt x="-1" y="701"/>
                      <a:pt x="8" y="350"/>
                      <a:pt x="25" y="-1"/>
                    </a:cubicBezTo>
                    <a:lnTo>
                      <a:pt x="21600" y="1053"/>
                    </a:lnTo>
                    <a:lnTo>
                      <a:pt x="32093" y="19932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2" name="Freeform 333"/>
              <p:cNvSpPr>
                <a:spLocks/>
              </p:cNvSpPr>
              <p:nvPr/>
            </p:nvSpPr>
            <p:spPr bwMode="auto">
              <a:xfrm>
                <a:off x="4364" y="1993"/>
                <a:ext cx="648" cy="488"/>
              </a:xfrm>
              <a:custGeom>
                <a:avLst/>
                <a:gdLst>
                  <a:gd name="T0" fmla="*/ 4608 w 81"/>
                  <a:gd name="T1" fmla="*/ 3904 h 61"/>
                  <a:gd name="T2" fmla="*/ 5184 w 81"/>
                  <a:gd name="T3" fmla="*/ 2624 h 61"/>
                  <a:gd name="T4" fmla="*/ 896 w 81"/>
                  <a:gd name="T5" fmla="*/ 64 h 61"/>
                  <a:gd name="T6" fmla="*/ 0 w 81"/>
                  <a:gd name="T7" fmla="*/ 64 h 61"/>
                  <a:gd name="T8" fmla="*/ 896 w 81"/>
                  <a:gd name="T9" fmla="*/ 2624 h 61"/>
                  <a:gd name="T10" fmla="*/ 4608 w 81"/>
                  <a:gd name="T11" fmla="*/ 3904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61">
                    <a:moveTo>
                      <a:pt x="72" y="61"/>
                    </a:moveTo>
                    <a:cubicBezTo>
                      <a:pt x="77" y="55"/>
                      <a:pt x="81" y="48"/>
                      <a:pt x="81" y="41"/>
                    </a:cubicBezTo>
                    <a:cubicBezTo>
                      <a:pt x="81" y="19"/>
                      <a:pt x="51" y="1"/>
                      <a:pt x="14" y="1"/>
                    </a:cubicBezTo>
                    <a:cubicBezTo>
                      <a:pt x="9" y="0"/>
                      <a:pt x="4" y="1"/>
                      <a:pt x="0" y="1"/>
                    </a:cubicBezTo>
                    <a:lnTo>
                      <a:pt x="14" y="41"/>
                    </a:lnTo>
                    <a:lnTo>
                      <a:pt x="72" y="61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3" name="Arc 334"/>
              <p:cNvSpPr>
                <a:spLocks/>
              </p:cNvSpPr>
              <p:nvPr/>
            </p:nvSpPr>
            <p:spPr bwMode="auto">
              <a:xfrm>
                <a:off x="4370" y="2009"/>
                <a:ext cx="634" cy="475"/>
              </a:xfrm>
              <a:custGeom>
                <a:avLst/>
                <a:gdLst>
                  <a:gd name="T0" fmla="*/ 0 w 25930"/>
                  <a:gd name="T1" fmla="*/ 0 h 32436"/>
                  <a:gd name="T2" fmla="*/ 14 w 25930"/>
                  <a:gd name="T3" fmla="*/ 7 h 32436"/>
                  <a:gd name="T4" fmla="*/ 3 w 25930"/>
                  <a:gd name="T5" fmla="*/ 5 h 324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930" h="32436" fill="none" extrusionOk="0">
                    <a:moveTo>
                      <a:pt x="0" y="438"/>
                    </a:moveTo>
                    <a:cubicBezTo>
                      <a:pt x="1424" y="146"/>
                      <a:pt x="2875" y="-1"/>
                      <a:pt x="4330" y="0"/>
                    </a:cubicBezTo>
                    <a:cubicBezTo>
                      <a:pt x="16259" y="0"/>
                      <a:pt x="25930" y="9670"/>
                      <a:pt x="25930" y="21600"/>
                    </a:cubicBezTo>
                    <a:cubicBezTo>
                      <a:pt x="25930" y="25405"/>
                      <a:pt x="24924" y="29143"/>
                      <a:pt x="23015" y="32435"/>
                    </a:cubicBezTo>
                  </a:path>
                  <a:path w="25930" h="32436" stroke="0" extrusionOk="0">
                    <a:moveTo>
                      <a:pt x="0" y="438"/>
                    </a:moveTo>
                    <a:cubicBezTo>
                      <a:pt x="1424" y="146"/>
                      <a:pt x="2875" y="-1"/>
                      <a:pt x="4330" y="0"/>
                    </a:cubicBezTo>
                    <a:cubicBezTo>
                      <a:pt x="16259" y="0"/>
                      <a:pt x="25930" y="9670"/>
                      <a:pt x="25930" y="21600"/>
                    </a:cubicBezTo>
                    <a:cubicBezTo>
                      <a:pt x="25930" y="25405"/>
                      <a:pt x="24924" y="29143"/>
                      <a:pt x="23015" y="32435"/>
                    </a:cubicBezTo>
                    <a:lnTo>
                      <a:pt x="4330" y="21600"/>
                    </a:lnTo>
                    <a:lnTo>
                      <a:pt x="0" y="438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" name="Freeform 335"/>
              <p:cNvSpPr>
                <a:spLocks/>
              </p:cNvSpPr>
              <p:nvPr/>
            </p:nvSpPr>
            <p:spPr bwMode="auto">
              <a:xfrm>
                <a:off x="4548" y="2473"/>
                <a:ext cx="616" cy="479"/>
              </a:xfrm>
              <a:custGeom>
                <a:avLst/>
                <a:gdLst>
                  <a:gd name="T0" fmla="*/ 3968 w 77"/>
                  <a:gd name="T1" fmla="*/ 3824 h 60"/>
                  <a:gd name="T2" fmla="*/ 4928 w 77"/>
                  <a:gd name="T3" fmla="*/ 2227 h 60"/>
                  <a:gd name="T4" fmla="*/ 3072 w 77"/>
                  <a:gd name="T5" fmla="*/ 0 h 60"/>
                  <a:gd name="T6" fmla="*/ 0 w 77"/>
                  <a:gd name="T7" fmla="*/ 2227 h 60"/>
                  <a:gd name="T8" fmla="*/ 3968 w 77"/>
                  <a:gd name="T9" fmla="*/ 3824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60">
                    <a:moveTo>
                      <a:pt x="62" y="60"/>
                    </a:moveTo>
                    <a:cubicBezTo>
                      <a:pt x="71" y="53"/>
                      <a:pt x="77" y="44"/>
                      <a:pt x="77" y="35"/>
                    </a:cubicBezTo>
                    <a:cubicBezTo>
                      <a:pt x="77" y="21"/>
                      <a:pt x="66" y="9"/>
                      <a:pt x="48" y="0"/>
                    </a:cubicBezTo>
                    <a:lnTo>
                      <a:pt x="0" y="35"/>
                    </a:lnTo>
                    <a:lnTo>
                      <a:pt x="62" y="6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" name="Arc 336"/>
              <p:cNvSpPr>
                <a:spLocks/>
              </p:cNvSpPr>
              <p:nvPr/>
            </p:nvSpPr>
            <p:spPr bwMode="auto">
              <a:xfrm>
                <a:off x="4548" y="2484"/>
                <a:ext cx="608" cy="471"/>
              </a:xfrm>
              <a:custGeom>
                <a:avLst/>
                <a:gdLst>
                  <a:gd name="T0" fmla="*/ 11 w 21600"/>
                  <a:gd name="T1" fmla="*/ 0 h 29605"/>
                  <a:gd name="T2" fmla="*/ 14 w 21600"/>
                  <a:gd name="T3" fmla="*/ 7 h 29605"/>
                  <a:gd name="T4" fmla="*/ 0 w 21600"/>
                  <a:gd name="T5" fmla="*/ 4 h 296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9605" fill="none" extrusionOk="0">
                    <a:moveTo>
                      <a:pt x="13453" y="-1"/>
                    </a:moveTo>
                    <a:cubicBezTo>
                      <a:pt x="18600" y="4098"/>
                      <a:pt x="21600" y="10319"/>
                      <a:pt x="21600" y="16899"/>
                    </a:cubicBezTo>
                    <a:cubicBezTo>
                      <a:pt x="21600" y="21464"/>
                      <a:pt x="20153" y="25912"/>
                      <a:pt x="17467" y="29604"/>
                    </a:cubicBezTo>
                  </a:path>
                  <a:path w="21600" h="29605" stroke="0" extrusionOk="0">
                    <a:moveTo>
                      <a:pt x="13453" y="-1"/>
                    </a:moveTo>
                    <a:cubicBezTo>
                      <a:pt x="18600" y="4098"/>
                      <a:pt x="21600" y="10319"/>
                      <a:pt x="21600" y="16899"/>
                    </a:cubicBezTo>
                    <a:cubicBezTo>
                      <a:pt x="21600" y="21464"/>
                      <a:pt x="20153" y="25912"/>
                      <a:pt x="17467" y="29604"/>
                    </a:cubicBezTo>
                    <a:lnTo>
                      <a:pt x="0" y="16899"/>
                    </a:lnTo>
                    <a:lnTo>
                      <a:pt x="13453" y="-1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" name="Freeform 337"/>
              <p:cNvSpPr>
                <a:spLocks/>
              </p:cNvSpPr>
              <p:nvPr/>
            </p:nvSpPr>
            <p:spPr bwMode="auto">
              <a:xfrm>
                <a:off x="4340" y="2944"/>
                <a:ext cx="728" cy="696"/>
              </a:xfrm>
              <a:custGeom>
                <a:avLst/>
                <a:gdLst>
                  <a:gd name="T0" fmla="*/ 0 w 91"/>
                  <a:gd name="T1" fmla="*/ 5312 h 87"/>
                  <a:gd name="T2" fmla="*/ 1472 w 91"/>
                  <a:gd name="T3" fmla="*/ 5504 h 87"/>
                  <a:gd name="T4" fmla="*/ 5824 w 91"/>
                  <a:gd name="T5" fmla="*/ 1280 h 87"/>
                  <a:gd name="T6" fmla="*/ 5632 w 91"/>
                  <a:gd name="T7" fmla="*/ 0 h 87"/>
                  <a:gd name="T8" fmla="*/ 1472 w 91"/>
                  <a:gd name="T9" fmla="*/ 1280 h 87"/>
                  <a:gd name="T10" fmla="*/ 0 w 91"/>
                  <a:gd name="T11" fmla="*/ 5312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87">
                    <a:moveTo>
                      <a:pt x="0" y="83"/>
                    </a:moveTo>
                    <a:cubicBezTo>
                      <a:pt x="8" y="85"/>
                      <a:pt x="15" y="86"/>
                      <a:pt x="23" y="86"/>
                    </a:cubicBezTo>
                    <a:cubicBezTo>
                      <a:pt x="60" y="87"/>
                      <a:pt x="91" y="57"/>
                      <a:pt x="91" y="20"/>
                    </a:cubicBezTo>
                    <a:cubicBezTo>
                      <a:pt x="91" y="13"/>
                      <a:pt x="90" y="7"/>
                      <a:pt x="88" y="0"/>
                    </a:cubicBezTo>
                    <a:lnTo>
                      <a:pt x="23" y="20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" name="Arc 338"/>
              <p:cNvSpPr>
                <a:spLocks/>
              </p:cNvSpPr>
              <p:nvPr/>
            </p:nvSpPr>
            <p:spPr bwMode="auto">
              <a:xfrm>
                <a:off x="4350" y="2953"/>
                <a:ext cx="710" cy="679"/>
              </a:xfrm>
              <a:custGeom>
                <a:avLst/>
                <a:gdLst>
                  <a:gd name="T0" fmla="*/ 17 w 28604"/>
                  <a:gd name="T1" fmla="*/ 0 h 27822"/>
                  <a:gd name="T2" fmla="*/ 0 w 28604"/>
                  <a:gd name="T3" fmla="*/ 16 h 27822"/>
                  <a:gd name="T4" fmla="*/ 4 w 28604"/>
                  <a:gd name="T5" fmla="*/ 4 h 278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604" h="27822" fill="none" extrusionOk="0">
                    <a:moveTo>
                      <a:pt x="27688" y="-1"/>
                    </a:moveTo>
                    <a:cubicBezTo>
                      <a:pt x="28295" y="2018"/>
                      <a:pt x="28604" y="4114"/>
                      <a:pt x="28604" y="6222"/>
                    </a:cubicBezTo>
                    <a:cubicBezTo>
                      <a:pt x="28604" y="18151"/>
                      <a:pt x="18933" y="27822"/>
                      <a:pt x="7004" y="27822"/>
                    </a:cubicBezTo>
                    <a:cubicBezTo>
                      <a:pt x="4620" y="27822"/>
                      <a:pt x="2254" y="27427"/>
                      <a:pt x="0" y="26654"/>
                    </a:cubicBezTo>
                  </a:path>
                  <a:path w="28604" h="27822" stroke="0" extrusionOk="0">
                    <a:moveTo>
                      <a:pt x="27688" y="-1"/>
                    </a:moveTo>
                    <a:cubicBezTo>
                      <a:pt x="28295" y="2018"/>
                      <a:pt x="28604" y="4114"/>
                      <a:pt x="28604" y="6222"/>
                    </a:cubicBezTo>
                    <a:cubicBezTo>
                      <a:pt x="28604" y="18151"/>
                      <a:pt x="18933" y="27822"/>
                      <a:pt x="7004" y="27822"/>
                    </a:cubicBezTo>
                    <a:cubicBezTo>
                      <a:pt x="4620" y="27822"/>
                      <a:pt x="2254" y="27427"/>
                      <a:pt x="0" y="26654"/>
                    </a:cubicBezTo>
                    <a:lnTo>
                      <a:pt x="7004" y="6222"/>
                    </a:lnTo>
                    <a:lnTo>
                      <a:pt x="27688" y="-1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8" name="Freeform 339"/>
              <p:cNvSpPr>
                <a:spLocks/>
              </p:cNvSpPr>
              <p:nvPr/>
            </p:nvSpPr>
            <p:spPr bwMode="auto">
              <a:xfrm>
                <a:off x="1845" y="2473"/>
                <a:ext cx="400" cy="655"/>
              </a:xfrm>
              <a:custGeom>
                <a:avLst/>
                <a:gdLst>
                  <a:gd name="T0" fmla="*/ 3008 w 50"/>
                  <a:gd name="T1" fmla="*/ 0 h 82"/>
                  <a:gd name="T2" fmla="*/ 64 w 50"/>
                  <a:gd name="T3" fmla="*/ 2676 h 82"/>
                  <a:gd name="T4" fmla="*/ 1920 w 50"/>
                  <a:gd name="T5" fmla="*/ 5232 h 82"/>
                  <a:gd name="T6" fmla="*/ 3200 w 50"/>
                  <a:gd name="T7" fmla="*/ 2740 h 82"/>
                  <a:gd name="T8" fmla="*/ 3008 w 5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82">
                    <a:moveTo>
                      <a:pt x="47" y="0"/>
                    </a:moveTo>
                    <a:cubicBezTo>
                      <a:pt x="21" y="1"/>
                      <a:pt x="1" y="20"/>
                      <a:pt x="1" y="42"/>
                    </a:cubicBezTo>
                    <a:cubicBezTo>
                      <a:pt x="0" y="59"/>
                      <a:pt x="12" y="75"/>
                      <a:pt x="30" y="82"/>
                    </a:cubicBezTo>
                    <a:lnTo>
                      <a:pt x="50" y="43"/>
                    </a:lnTo>
                    <a:lnTo>
                      <a:pt x="47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9" name="Arc 340"/>
              <p:cNvSpPr>
                <a:spLocks/>
              </p:cNvSpPr>
              <p:nvPr/>
            </p:nvSpPr>
            <p:spPr bwMode="auto">
              <a:xfrm>
                <a:off x="1861" y="2482"/>
                <a:ext cx="384" cy="642"/>
              </a:xfrm>
              <a:custGeom>
                <a:avLst/>
                <a:gdLst>
                  <a:gd name="T0" fmla="*/ 4 w 21600"/>
                  <a:gd name="T1" fmla="*/ 10 h 41308"/>
                  <a:gd name="T2" fmla="*/ 6 w 21600"/>
                  <a:gd name="T3" fmla="*/ 0 h 41308"/>
                  <a:gd name="T4" fmla="*/ 7 w 21600"/>
                  <a:gd name="T5" fmla="*/ 5 h 413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1308" fill="none" extrusionOk="0">
                    <a:moveTo>
                      <a:pt x="12849" y="41308"/>
                    </a:moveTo>
                    <a:cubicBezTo>
                      <a:pt x="5037" y="37846"/>
                      <a:pt x="0" y="30104"/>
                      <a:pt x="0" y="21560"/>
                    </a:cubicBezTo>
                    <a:cubicBezTo>
                      <a:pt x="-1" y="10140"/>
                      <a:pt x="8888" y="694"/>
                      <a:pt x="20286" y="0"/>
                    </a:cubicBezTo>
                  </a:path>
                  <a:path w="21600" h="41308" stroke="0" extrusionOk="0">
                    <a:moveTo>
                      <a:pt x="12849" y="41308"/>
                    </a:moveTo>
                    <a:cubicBezTo>
                      <a:pt x="5037" y="37846"/>
                      <a:pt x="0" y="30104"/>
                      <a:pt x="0" y="21560"/>
                    </a:cubicBezTo>
                    <a:cubicBezTo>
                      <a:pt x="-1" y="10140"/>
                      <a:pt x="8888" y="694"/>
                      <a:pt x="20286" y="0"/>
                    </a:cubicBezTo>
                    <a:lnTo>
                      <a:pt x="21600" y="21560"/>
                    </a:lnTo>
                    <a:lnTo>
                      <a:pt x="12849" y="41308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0" name="Freeform 341"/>
              <p:cNvSpPr>
                <a:spLocks/>
              </p:cNvSpPr>
              <p:nvPr/>
            </p:nvSpPr>
            <p:spPr bwMode="auto">
              <a:xfrm>
                <a:off x="2893" y="3368"/>
                <a:ext cx="1471" cy="392"/>
              </a:xfrm>
              <a:custGeom>
                <a:avLst/>
                <a:gdLst>
                  <a:gd name="T0" fmla="*/ 0 w 184"/>
                  <a:gd name="T1" fmla="*/ 640 h 49"/>
                  <a:gd name="T2" fmla="*/ 6388 w 184"/>
                  <a:gd name="T3" fmla="*/ 3136 h 49"/>
                  <a:gd name="T4" fmla="*/ 11760 w 184"/>
                  <a:gd name="T5" fmla="*/ 1792 h 49"/>
                  <a:gd name="T6" fmla="*/ 6388 w 184"/>
                  <a:gd name="T7" fmla="*/ 0 h 49"/>
                  <a:gd name="T8" fmla="*/ 0 w 184"/>
                  <a:gd name="T9" fmla="*/ 64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49">
                    <a:moveTo>
                      <a:pt x="0" y="10"/>
                    </a:moveTo>
                    <a:cubicBezTo>
                      <a:pt x="9" y="33"/>
                      <a:pt x="51" y="49"/>
                      <a:pt x="100" y="49"/>
                    </a:cubicBezTo>
                    <a:cubicBezTo>
                      <a:pt x="134" y="49"/>
                      <a:pt x="165" y="41"/>
                      <a:pt x="184" y="28"/>
                    </a:cubicBezTo>
                    <a:lnTo>
                      <a:pt x="100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1" name="Arc 342"/>
              <p:cNvSpPr>
                <a:spLocks/>
              </p:cNvSpPr>
              <p:nvPr/>
            </p:nvSpPr>
            <p:spPr bwMode="auto">
              <a:xfrm>
                <a:off x="2903" y="3368"/>
                <a:ext cx="1458" cy="392"/>
              </a:xfrm>
              <a:custGeom>
                <a:avLst/>
                <a:gdLst>
                  <a:gd name="T0" fmla="*/ 55 w 38812"/>
                  <a:gd name="T1" fmla="*/ 4 h 21600"/>
                  <a:gd name="T2" fmla="*/ 0 w 38812"/>
                  <a:gd name="T3" fmla="*/ 1 h 21600"/>
                  <a:gd name="T4" fmla="*/ 30 w 3881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812" h="21600" fill="none" extrusionOk="0">
                    <a:moveTo>
                      <a:pt x="38812" y="12430"/>
                    </a:moveTo>
                    <a:cubicBezTo>
                      <a:pt x="34766" y="18179"/>
                      <a:pt x="28176" y="21599"/>
                      <a:pt x="21147" y="21600"/>
                    </a:cubicBezTo>
                    <a:cubicBezTo>
                      <a:pt x="10913" y="21600"/>
                      <a:pt x="2084" y="14418"/>
                      <a:pt x="-1" y="4400"/>
                    </a:cubicBezTo>
                  </a:path>
                  <a:path w="38812" h="21600" stroke="0" extrusionOk="0">
                    <a:moveTo>
                      <a:pt x="38812" y="12430"/>
                    </a:moveTo>
                    <a:cubicBezTo>
                      <a:pt x="34766" y="18179"/>
                      <a:pt x="28176" y="21599"/>
                      <a:pt x="21147" y="21600"/>
                    </a:cubicBezTo>
                    <a:cubicBezTo>
                      <a:pt x="10913" y="21600"/>
                      <a:pt x="2084" y="14418"/>
                      <a:pt x="-1" y="4400"/>
                    </a:cubicBezTo>
                    <a:lnTo>
                      <a:pt x="21147" y="0"/>
                    </a:lnTo>
                    <a:lnTo>
                      <a:pt x="38812" y="12430"/>
                    </a:lnTo>
                    <a:close/>
                  </a:path>
                </a:pathLst>
              </a:custGeom>
              <a:noFill/>
              <a:ln w="25400">
                <a:solidFill>
                  <a:srgbClr val="6C8F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" name="Line 343"/>
            <p:cNvSpPr>
              <a:spLocks noChangeShapeType="1"/>
            </p:cNvSpPr>
            <p:nvPr/>
          </p:nvSpPr>
          <p:spPr bwMode="auto">
            <a:xfrm flipV="1">
              <a:off x="5045075" y="1630644"/>
              <a:ext cx="82550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344"/>
            <p:cNvSpPr>
              <a:spLocks noChangeShapeType="1"/>
            </p:cNvSpPr>
            <p:nvPr/>
          </p:nvSpPr>
          <p:spPr bwMode="auto">
            <a:xfrm>
              <a:off x="5060950" y="1792569"/>
              <a:ext cx="746125" cy="244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345"/>
            <p:cNvSpPr>
              <a:spLocks noChangeShapeType="1"/>
            </p:cNvSpPr>
            <p:nvPr/>
          </p:nvSpPr>
          <p:spPr bwMode="auto">
            <a:xfrm flipV="1">
              <a:off x="5807075" y="1563969"/>
              <a:ext cx="39688" cy="498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346"/>
            <p:cNvSpPr>
              <a:spLocks noChangeShapeType="1"/>
            </p:cNvSpPr>
            <p:nvPr/>
          </p:nvSpPr>
          <p:spPr bwMode="auto">
            <a:xfrm flipV="1">
              <a:off x="6416675" y="1783044"/>
              <a:ext cx="95250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347"/>
            <p:cNvSpPr>
              <a:spLocks noChangeShapeType="1"/>
            </p:cNvSpPr>
            <p:nvPr/>
          </p:nvSpPr>
          <p:spPr bwMode="auto">
            <a:xfrm flipH="1" flipV="1">
              <a:off x="6581775" y="1617944"/>
              <a:ext cx="7493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348"/>
            <p:cNvGrpSpPr>
              <a:grpSpLocks/>
            </p:cNvGrpSpPr>
            <p:nvPr/>
          </p:nvGrpSpPr>
          <p:grpSpPr bwMode="auto">
            <a:xfrm>
              <a:off x="5681663" y="1509994"/>
              <a:ext cx="365125" cy="234950"/>
              <a:chOff x="3537" y="1975"/>
              <a:chExt cx="1319" cy="775"/>
            </a:xfrm>
          </p:grpSpPr>
          <p:sp>
            <p:nvSpPr>
              <p:cNvPr id="669" name="AutoShape 349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670" name="Group 350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671" name="Oval 351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672" name="Rectangle 352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673" name="Rectangle 353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674" name="Oval 354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675" name="Group 355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678" name="Group 356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688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9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90" name="Freeform 359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91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92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93" name="Freeform 362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94" name="Freeform 363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95" name="Freeform 364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679" name="Group 365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680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2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3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4" name="Freeform 370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5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6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7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676" name="Line 374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77" name="Line 375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5" name="Group 376"/>
            <p:cNvGrpSpPr>
              <a:grpSpLocks/>
            </p:cNvGrpSpPr>
            <p:nvPr/>
          </p:nvGrpSpPr>
          <p:grpSpPr bwMode="auto">
            <a:xfrm>
              <a:off x="5618163" y="1941794"/>
              <a:ext cx="365125" cy="234950"/>
              <a:chOff x="3537" y="1975"/>
              <a:chExt cx="1319" cy="775"/>
            </a:xfrm>
          </p:grpSpPr>
          <p:sp>
            <p:nvSpPr>
              <p:cNvPr id="642" name="AutoShape 377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643" name="Group 378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644" name="Oval 379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645" name="Rectangle 380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646" name="Rectangle 381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647" name="Oval 382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648" name="Group 383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651" name="Group 384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661" name="Freeform 385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62" name="Freeform 386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63" name="Freeform 387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64" name="Freeform 388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65" name="Freeform 389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66" name="Freeform 390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67" name="Freeform 391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68" name="Freeform 392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652" name="Group 393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653" name="Freeform 394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54" name="Freeform 395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55" name="Freeform 396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56" name="Freeform 397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57" name="Freeform 398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58" name="Freeform 399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59" name="Freeform 400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60" name="Freeform 401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649" name="Line 402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0" name="Line 403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6" name="Group 404"/>
            <p:cNvGrpSpPr>
              <a:grpSpLocks/>
            </p:cNvGrpSpPr>
            <p:nvPr/>
          </p:nvGrpSpPr>
          <p:grpSpPr bwMode="auto">
            <a:xfrm>
              <a:off x="6240463" y="1979894"/>
              <a:ext cx="365125" cy="234950"/>
              <a:chOff x="3537" y="1975"/>
              <a:chExt cx="1319" cy="775"/>
            </a:xfrm>
          </p:grpSpPr>
          <p:sp>
            <p:nvSpPr>
              <p:cNvPr id="615" name="AutoShape 405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616" name="Group 406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617" name="Oval 407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618" name="Rectangle 408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619" name="Rectangle 409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620" name="Oval 410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621" name="Group 41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624" name="Group 412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634" name="Freeform 413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5" name="Freeform 414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6" name="Freeform 415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" name="Freeform 416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8" name="Freeform 417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9" name="Freeform 418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40" name="Freeform 419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41" name="Freeform 420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625" name="Group 421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626" name="Freeform 422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27" name="Freeform 423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28" name="Freeform 424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29" name="Freeform 425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0" name="Freeform 426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1" name="Freeform 427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2" name="Freeform 428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3" name="Freeform 429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622" name="Line 430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3" name="Line 431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7" name="Group 432"/>
            <p:cNvGrpSpPr>
              <a:grpSpLocks/>
            </p:cNvGrpSpPr>
            <p:nvPr/>
          </p:nvGrpSpPr>
          <p:grpSpPr bwMode="auto">
            <a:xfrm>
              <a:off x="6316663" y="1522694"/>
              <a:ext cx="365125" cy="234950"/>
              <a:chOff x="3537" y="1975"/>
              <a:chExt cx="1319" cy="775"/>
            </a:xfrm>
          </p:grpSpPr>
          <p:sp>
            <p:nvSpPr>
              <p:cNvPr id="588" name="AutoShape 433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589" name="Group 434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590" name="Oval 435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91" name="Rectangle 436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92" name="Rectangle 437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93" name="Oval 438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594" name="Group 439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597" name="Group 440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607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08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09" name="Freeform 443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0" name="Freeform 444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1" name="Freeform 445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2" name="Freeform 446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3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4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598" name="Group 449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599" name="Freeform 450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00" name="Freeform 451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01" name="Freeform 452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02" name="Freeform 453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03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04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05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06" name="Freeform 457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595" name="Line 458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6" name="Line 459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8" name="Group 460"/>
            <p:cNvGrpSpPr>
              <a:grpSpLocks/>
            </p:cNvGrpSpPr>
            <p:nvPr/>
          </p:nvGrpSpPr>
          <p:grpSpPr bwMode="auto">
            <a:xfrm>
              <a:off x="7142163" y="1700494"/>
              <a:ext cx="365125" cy="234950"/>
              <a:chOff x="3537" y="1975"/>
              <a:chExt cx="1319" cy="775"/>
            </a:xfrm>
          </p:grpSpPr>
          <p:sp>
            <p:nvSpPr>
              <p:cNvPr id="561" name="AutoShape 461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562" name="Group 462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563" name="Oval 463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64" name="Rectangle 464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65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66" name="Oval 466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567" name="Group 467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570" name="Group 468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580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81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82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83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84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85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86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87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571" name="Group 477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572" name="Freeform 478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73" name="Freeform 479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74" name="Freeform 480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75" name="Freeform 481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76" name="Freeform 482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77" name="Freeform 483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78" name="Freeform 484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79" name="Freeform 485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568" name="Line 486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9" name="Line 487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9" name="Group 488"/>
            <p:cNvGrpSpPr>
              <a:grpSpLocks/>
            </p:cNvGrpSpPr>
            <p:nvPr/>
          </p:nvGrpSpPr>
          <p:grpSpPr bwMode="auto">
            <a:xfrm>
              <a:off x="4856163" y="1662394"/>
              <a:ext cx="365125" cy="234950"/>
              <a:chOff x="3537" y="1975"/>
              <a:chExt cx="1319" cy="775"/>
            </a:xfrm>
          </p:grpSpPr>
          <p:sp>
            <p:nvSpPr>
              <p:cNvPr id="534" name="AutoShape 489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535" name="Group 490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536" name="Oval 491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37" name="Rectangle 492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38" name="Rectangle 493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39" name="Oval 494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540" name="Group 495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543" name="Group 496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553" name="Freeform 497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54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55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56" name="Freeform 500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57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58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59" name="Freeform 503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60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544" name="Group 505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545" name="Freeform 506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46" name="Freeform 507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47" name="Freeform 508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48" name="Freeform 509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49" name="Freeform 510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50" name="Freeform 511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51" name="Freeform 512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52" name="Freeform 513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541" name="Line 514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2" name="Line 515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0" name="Group 517"/>
            <p:cNvGrpSpPr>
              <a:grpSpLocks/>
            </p:cNvGrpSpPr>
            <p:nvPr/>
          </p:nvGrpSpPr>
          <p:grpSpPr bwMode="auto">
            <a:xfrm>
              <a:off x="7256463" y="3378482"/>
              <a:ext cx="365125" cy="234950"/>
              <a:chOff x="3537" y="1975"/>
              <a:chExt cx="1319" cy="775"/>
            </a:xfrm>
          </p:grpSpPr>
          <p:sp>
            <p:nvSpPr>
              <p:cNvPr id="507" name="AutoShape 518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508" name="Group 519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509" name="Oval 520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10" name="Rectangle 521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11" name="Rectangle 522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512" name="Oval 523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513" name="Group 524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516" name="Group 525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526" name="Freeform 526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27" name="Freeform 527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28" name="Freeform 528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29" name="Freeform 529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30" name="Freeform 530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31" name="Freeform 531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32" name="Freeform 532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33" name="Freeform 533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517" name="Group 534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518" name="Freeform 535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19" name="Freeform 536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20" name="Freeform 537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21" name="Freeform 538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22" name="Freeform 539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23" name="Freeform 540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24" name="Freeform 541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25" name="Freeform 542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514" name="Line 543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" name="Line 544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1" name="Group 545"/>
            <p:cNvGrpSpPr>
              <a:grpSpLocks/>
            </p:cNvGrpSpPr>
            <p:nvPr/>
          </p:nvGrpSpPr>
          <p:grpSpPr bwMode="auto">
            <a:xfrm>
              <a:off x="4856163" y="3402294"/>
              <a:ext cx="365125" cy="234950"/>
              <a:chOff x="3537" y="1975"/>
              <a:chExt cx="1319" cy="775"/>
            </a:xfrm>
          </p:grpSpPr>
          <p:sp>
            <p:nvSpPr>
              <p:cNvPr id="480" name="AutoShape 546"/>
              <p:cNvSpPr>
                <a:spLocks noChangeAspect="1" noChangeArrowheads="1"/>
              </p:cNvSpPr>
              <p:nvPr/>
            </p:nvSpPr>
            <p:spPr bwMode="auto">
              <a:xfrm>
                <a:off x="3537" y="1975"/>
                <a:ext cx="1319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481" name="Group 547"/>
              <p:cNvGrpSpPr>
                <a:grpSpLocks/>
              </p:cNvGrpSpPr>
              <p:nvPr/>
            </p:nvGrpSpPr>
            <p:grpSpPr bwMode="auto">
              <a:xfrm>
                <a:off x="3537" y="1979"/>
                <a:ext cx="1315" cy="767"/>
                <a:chOff x="3537" y="1979"/>
                <a:chExt cx="1315" cy="767"/>
              </a:xfrm>
            </p:grpSpPr>
            <p:sp>
              <p:nvSpPr>
                <p:cNvPr id="482" name="Oval 548"/>
                <p:cNvSpPr>
                  <a:spLocks noChangeArrowheads="1"/>
                </p:cNvSpPr>
                <p:nvPr/>
              </p:nvSpPr>
              <p:spPr bwMode="auto">
                <a:xfrm>
                  <a:off x="3541" y="2299"/>
                  <a:ext cx="1311" cy="447"/>
                </a:xfrm>
                <a:prstGeom prst="ellipse">
                  <a:avLst/>
                </a:prstGeom>
                <a:solidFill>
                  <a:srgbClr val="0078AA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83" name="Rectangle 549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84" name="Rectangle 550"/>
                <p:cNvSpPr>
                  <a:spLocks noChangeArrowheads="1"/>
                </p:cNvSpPr>
                <p:nvPr/>
              </p:nvSpPr>
              <p:spPr bwMode="auto">
                <a:xfrm>
                  <a:off x="3537" y="2207"/>
                  <a:ext cx="1311" cy="319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85" name="Oval 551"/>
                <p:cNvSpPr>
                  <a:spLocks noChangeArrowheads="1"/>
                </p:cNvSpPr>
                <p:nvPr/>
              </p:nvSpPr>
              <p:spPr bwMode="auto">
                <a:xfrm>
                  <a:off x="3541" y="1979"/>
                  <a:ext cx="1311" cy="447"/>
                </a:xfrm>
                <a:prstGeom prst="ellipse">
                  <a:avLst/>
                </a:prstGeom>
                <a:solidFill>
                  <a:srgbClr val="00B4FF"/>
                </a:solidFill>
                <a:ln w="1270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ea typeface="ＭＳ Ｐゴシック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486" name="Group 552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11" cy="343"/>
                  <a:chOff x="3737" y="2031"/>
                  <a:chExt cx="911" cy="343"/>
                </a:xfrm>
              </p:grpSpPr>
              <p:grpSp>
                <p:nvGrpSpPr>
                  <p:cNvPr id="489" name="Group 553"/>
                  <p:cNvGrpSpPr>
                    <a:grpSpLocks/>
                  </p:cNvGrpSpPr>
                  <p:nvPr/>
                </p:nvGrpSpPr>
                <p:grpSpPr bwMode="auto">
                  <a:xfrm>
                    <a:off x="3737" y="2031"/>
                    <a:ext cx="903" cy="335"/>
                    <a:chOff x="3737" y="2031"/>
                    <a:chExt cx="903" cy="335"/>
                  </a:xfrm>
                </p:grpSpPr>
                <p:sp>
                  <p:nvSpPr>
                    <p:cNvPr id="499" name="Freeform 554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00" name="Freeform 555"/>
                    <p:cNvSpPr>
                      <a:spLocks/>
                    </p:cNvSpPr>
                    <p:nvPr/>
                  </p:nvSpPr>
                  <p:spPr bwMode="auto">
                    <a:xfrm>
                      <a:off x="4208" y="2039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01" name="Freeform 556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02" name="Freeform 557"/>
                    <p:cNvSpPr>
                      <a:spLocks/>
                    </p:cNvSpPr>
                    <p:nvPr/>
                  </p:nvSpPr>
                  <p:spPr bwMode="auto">
                    <a:xfrm>
                      <a:off x="3737" y="2207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03" name="Freeform 558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04" name="Freeform 559"/>
                    <p:cNvSpPr>
                      <a:spLocks/>
                    </p:cNvSpPr>
                    <p:nvPr/>
                  </p:nvSpPr>
                  <p:spPr bwMode="auto">
                    <a:xfrm>
                      <a:off x="3761" y="203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05" name="Freeform 560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06" name="Freeform 561"/>
                    <p:cNvSpPr>
                      <a:spLocks/>
                    </p:cNvSpPr>
                    <p:nvPr/>
                  </p:nvSpPr>
                  <p:spPr bwMode="auto">
                    <a:xfrm>
                      <a:off x="4193" y="2223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90" name="Group 562"/>
                  <p:cNvGrpSpPr>
                    <a:grpSpLocks/>
                  </p:cNvGrpSpPr>
                  <p:nvPr/>
                </p:nvGrpSpPr>
                <p:grpSpPr bwMode="auto">
                  <a:xfrm>
                    <a:off x="3745" y="2039"/>
                    <a:ext cx="903" cy="335"/>
                    <a:chOff x="3745" y="2039"/>
                    <a:chExt cx="903" cy="335"/>
                  </a:xfrm>
                </p:grpSpPr>
                <p:sp>
                  <p:nvSpPr>
                    <p:cNvPr id="491" name="Freeform 563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2" name="Freeform 564"/>
                    <p:cNvSpPr>
                      <a:spLocks/>
                    </p:cNvSpPr>
                    <p:nvPr/>
                  </p:nvSpPr>
                  <p:spPr bwMode="auto">
                    <a:xfrm>
                      <a:off x="4216" y="2047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3" name="Freeform 565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4" name="Freeform 566"/>
                    <p:cNvSpPr>
                      <a:spLocks/>
                    </p:cNvSpPr>
                    <p:nvPr/>
                  </p:nvSpPr>
                  <p:spPr bwMode="auto">
                    <a:xfrm>
                      <a:off x="3745" y="2215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5" name="Freeform 567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6" name="Freeform 568"/>
                    <p:cNvSpPr>
                      <a:spLocks/>
                    </p:cNvSpPr>
                    <p:nvPr/>
                  </p:nvSpPr>
                  <p:spPr bwMode="auto">
                    <a:xfrm>
                      <a:off x="3769" y="2039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7" name="Freeform 569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8" name="Freeform 570"/>
                    <p:cNvSpPr>
                      <a:spLocks/>
                    </p:cNvSpPr>
                    <p:nvPr/>
                  </p:nvSpPr>
                  <p:spPr bwMode="auto">
                    <a:xfrm>
                      <a:off x="4200" y="2231"/>
                      <a:ext cx="432" cy="143"/>
                    </a:xfrm>
                    <a:custGeom>
                      <a:avLst/>
                      <a:gdLst>
                        <a:gd name="T0" fmla="*/ 432 w 432"/>
                        <a:gd name="T1" fmla="*/ 112 h 143"/>
                        <a:gd name="T2" fmla="*/ 336 w 432"/>
                        <a:gd name="T3" fmla="*/ 143 h 143"/>
                        <a:gd name="T4" fmla="*/ 112 w 432"/>
                        <a:gd name="T5" fmla="*/ 48 h 143"/>
                        <a:gd name="T6" fmla="*/ 0 w 432"/>
                        <a:gd name="T7" fmla="*/ 80 h 143"/>
                        <a:gd name="T8" fmla="*/ 56 w 432"/>
                        <a:gd name="T9" fmla="*/ 0 h 143"/>
                        <a:gd name="T10" fmla="*/ 336 w 432"/>
                        <a:gd name="T11" fmla="*/ 0 h 143"/>
                        <a:gd name="T12" fmla="*/ 216 w 432"/>
                        <a:gd name="T13" fmla="*/ 24 h 143"/>
                        <a:gd name="T14" fmla="*/ 432 w 432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32" h="143">
                          <a:moveTo>
                            <a:pt x="432" y="112"/>
                          </a:moveTo>
                          <a:lnTo>
                            <a:pt x="336" y="143"/>
                          </a:lnTo>
                          <a:lnTo>
                            <a:pt x="112" y="48"/>
                          </a:lnTo>
                          <a:lnTo>
                            <a:pt x="0" y="80"/>
                          </a:lnTo>
                          <a:lnTo>
                            <a:pt x="56" y="0"/>
                          </a:lnTo>
                          <a:lnTo>
                            <a:pt x="336" y="0"/>
                          </a:lnTo>
                          <a:lnTo>
                            <a:pt x="216" y="24"/>
                          </a:lnTo>
                          <a:lnTo>
                            <a:pt x="432" y="1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487" name="Line 571"/>
                <p:cNvSpPr>
                  <a:spLocks noChangeShapeType="1"/>
                </p:cNvSpPr>
                <p:nvPr/>
              </p:nvSpPr>
              <p:spPr bwMode="auto">
                <a:xfrm>
                  <a:off x="3537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8" name="Line 572"/>
                <p:cNvSpPr>
                  <a:spLocks noChangeShapeType="1"/>
                </p:cNvSpPr>
                <p:nvPr/>
              </p:nvSpPr>
              <p:spPr bwMode="auto">
                <a:xfrm>
                  <a:off x="4848" y="2199"/>
                  <a:ext cx="1" cy="319"/>
                </a:xfrm>
                <a:prstGeom prst="line">
                  <a:avLst/>
                </a:prstGeom>
                <a:noFill/>
                <a:ln w="12700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2" name="AutoShape 573"/>
            <p:cNvSpPr>
              <a:spLocks noChangeArrowheads="1"/>
            </p:cNvSpPr>
            <p:nvPr/>
          </p:nvSpPr>
          <p:spPr bwMode="auto">
            <a:xfrm>
              <a:off x="6061075" y="2506944"/>
              <a:ext cx="304800" cy="635000"/>
            </a:xfrm>
            <a:prstGeom prst="downArrow">
              <a:avLst>
                <a:gd name="adj1" fmla="val 50000"/>
                <a:gd name="adj2" fmla="val 5208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60" name="Group 1440"/>
            <p:cNvGrpSpPr>
              <a:grpSpLocks/>
            </p:cNvGrpSpPr>
            <p:nvPr/>
          </p:nvGrpSpPr>
          <p:grpSpPr bwMode="auto">
            <a:xfrm>
              <a:off x="5943600" y="3183219"/>
              <a:ext cx="542925" cy="677863"/>
              <a:chOff x="2398" y="3113"/>
              <a:chExt cx="314" cy="334"/>
            </a:xfrm>
          </p:grpSpPr>
          <p:sp>
            <p:nvSpPr>
              <p:cNvPr id="62" name="Freeform 1441"/>
              <p:cNvSpPr>
                <a:spLocks/>
              </p:cNvSpPr>
              <p:nvPr/>
            </p:nvSpPr>
            <p:spPr bwMode="auto">
              <a:xfrm>
                <a:off x="2402" y="3340"/>
                <a:ext cx="310" cy="107"/>
              </a:xfrm>
              <a:custGeom>
                <a:avLst/>
                <a:gdLst>
                  <a:gd name="T0" fmla="*/ 310 w 310"/>
                  <a:gd name="T1" fmla="*/ 54 h 107"/>
                  <a:gd name="T2" fmla="*/ 303 w 310"/>
                  <a:gd name="T3" fmla="*/ 68 h 107"/>
                  <a:gd name="T4" fmla="*/ 285 w 310"/>
                  <a:gd name="T5" fmla="*/ 82 h 107"/>
                  <a:gd name="T6" fmla="*/ 253 w 310"/>
                  <a:gd name="T7" fmla="*/ 96 h 107"/>
                  <a:gd name="T8" fmla="*/ 210 w 310"/>
                  <a:gd name="T9" fmla="*/ 104 h 107"/>
                  <a:gd name="T10" fmla="*/ 168 w 310"/>
                  <a:gd name="T11" fmla="*/ 107 h 107"/>
                  <a:gd name="T12" fmla="*/ 118 w 310"/>
                  <a:gd name="T13" fmla="*/ 107 h 107"/>
                  <a:gd name="T14" fmla="*/ 75 w 310"/>
                  <a:gd name="T15" fmla="*/ 100 h 107"/>
                  <a:gd name="T16" fmla="*/ 39 w 310"/>
                  <a:gd name="T17" fmla="*/ 89 h 107"/>
                  <a:gd name="T18" fmla="*/ 14 w 310"/>
                  <a:gd name="T19" fmla="*/ 75 h 107"/>
                  <a:gd name="T20" fmla="*/ 0 w 310"/>
                  <a:gd name="T21" fmla="*/ 61 h 107"/>
                  <a:gd name="T22" fmla="*/ 0 w 310"/>
                  <a:gd name="T23" fmla="*/ 43 h 107"/>
                  <a:gd name="T24" fmla="*/ 14 w 310"/>
                  <a:gd name="T25" fmla="*/ 29 h 107"/>
                  <a:gd name="T26" fmla="*/ 39 w 310"/>
                  <a:gd name="T27" fmla="*/ 15 h 107"/>
                  <a:gd name="T28" fmla="*/ 75 w 310"/>
                  <a:gd name="T29" fmla="*/ 7 h 107"/>
                  <a:gd name="T30" fmla="*/ 118 w 310"/>
                  <a:gd name="T31" fmla="*/ 0 h 107"/>
                  <a:gd name="T32" fmla="*/ 168 w 310"/>
                  <a:gd name="T33" fmla="*/ 0 h 107"/>
                  <a:gd name="T34" fmla="*/ 210 w 310"/>
                  <a:gd name="T35" fmla="*/ 4 h 107"/>
                  <a:gd name="T36" fmla="*/ 253 w 310"/>
                  <a:gd name="T37" fmla="*/ 11 h 107"/>
                  <a:gd name="T38" fmla="*/ 285 w 310"/>
                  <a:gd name="T39" fmla="*/ 22 h 107"/>
                  <a:gd name="T40" fmla="*/ 303 w 310"/>
                  <a:gd name="T41" fmla="*/ 36 h 107"/>
                  <a:gd name="T42" fmla="*/ 310 w 310"/>
                  <a:gd name="T43" fmla="*/ 54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0" h="107">
                    <a:moveTo>
                      <a:pt x="310" y="54"/>
                    </a:moveTo>
                    <a:lnTo>
                      <a:pt x="303" y="68"/>
                    </a:lnTo>
                    <a:lnTo>
                      <a:pt x="285" y="82"/>
                    </a:lnTo>
                    <a:lnTo>
                      <a:pt x="253" y="96"/>
                    </a:lnTo>
                    <a:lnTo>
                      <a:pt x="210" y="104"/>
                    </a:lnTo>
                    <a:lnTo>
                      <a:pt x="168" y="107"/>
                    </a:lnTo>
                    <a:lnTo>
                      <a:pt x="118" y="107"/>
                    </a:lnTo>
                    <a:lnTo>
                      <a:pt x="75" y="100"/>
                    </a:lnTo>
                    <a:lnTo>
                      <a:pt x="39" y="89"/>
                    </a:lnTo>
                    <a:lnTo>
                      <a:pt x="14" y="75"/>
                    </a:lnTo>
                    <a:lnTo>
                      <a:pt x="0" y="61"/>
                    </a:lnTo>
                    <a:lnTo>
                      <a:pt x="0" y="43"/>
                    </a:lnTo>
                    <a:lnTo>
                      <a:pt x="14" y="29"/>
                    </a:lnTo>
                    <a:lnTo>
                      <a:pt x="39" y="15"/>
                    </a:lnTo>
                    <a:lnTo>
                      <a:pt x="75" y="7"/>
                    </a:lnTo>
                    <a:lnTo>
                      <a:pt x="118" y="0"/>
                    </a:lnTo>
                    <a:lnTo>
                      <a:pt x="168" y="0"/>
                    </a:lnTo>
                    <a:lnTo>
                      <a:pt x="210" y="4"/>
                    </a:lnTo>
                    <a:lnTo>
                      <a:pt x="253" y="11"/>
                    </a:lnTo>
                    <a:lnTo>
                      <a:pt x="285" y="22"/>
                    </a:lnTo>
                    <a:lnTo>
                      <a:pt x="303" y="36"/>
                    </a:lnTo>
                    <a:lnTo>
                      <a:pt x="310" y="54"/>
                    </a:lnTo>
                    <a:close/>
                  </a:path>
                </a:pathLst>
              </a:custGeom>
              <a:solidFill>
                <a:srgbClr val="0078AA"/>
              </a:solidFill>
              <a:ln w="11113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Rectangle 1442"/>
              <p:cNvSpPr>
                <a:spLocks noChangeArrowheads="1"/>
              </p:cNvSpPr>
              <p:nvPr/>
            </p:nvSpPr>
            <p:spPr bwMode="auto">
              <a:xfrm>
                <a:off x="2398" y="3166"/>
                <a:ext cx="314" cy="228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64" name="Rectangle 1443"/>
              <p:cNvSpPr>
                <a:spLocks noChangeArrowheads="1"/>
              </p:cNvSpPr>
              <p:nvPr/>
            </p:nvSpPr>
            <p:spPr bwMode="auto">
              <a:xfrm>
                <a:off x="2398" y="3166"/>
                <a:ext cx="314" cy="228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65" name="Freeform 1444"/>
              <p:cNvSpPr>
                <a:spLocks/>
              </p:cNvSpPr>
              <p:nvPr/>
            </p:nvSpPr>
            <p:spPr bwMode="auto">
              <a:xfrm>
                <a:off x="2402" y="3113"/>
                <a:ext cx="310" cy="106"/>
              </a:xfrm>
              <a:custGeom>
                <a:avLst/>
                <a:gdLst>
                  <a:gd name="T0" fmla="*/ 310 w 310"/>
                  <a:gd name="T1" fmla="*/ 53 h 106"/>
                  <a:gd name="T2" fmla="*/ 303 w 310"/>
                  <a:gd name="T3" fmla="*/ 67 h 106"/>
                  <a:gd name="T4" fmla="*/ 285 w 310"/>
                  <a:gd name="T5" fmla="*/ 81 h 106"/>
                  <a:gd name="T6" fmla="*/ 253 w 310"/>
                  <a:gd name="T7" fmla="*/ 96 h 106"/>
                  <a:gd name="T8" fmla="*/ 210 w 310"/>
                  <a:gd name="T9" fmla="*/ 103 h 106"/>
                  <a:gd name="T10" fmla="*/ 168 w 310"/>
                  <a:gd name="T11" fmla="*/ 106 h 106"/>
                  <a:gd name="T12" fmla="*/ 118 w 310"/>
                  <a:gd name="T13" fmla="*/ 106 h 106"/>
                  <a:gd name="T14" fmla="*/ 75 w 310"/>
                  <a:gd name="T15" fmla="*/ 99 h 106"/>
                  <a:gd name="T16" fmla="*/ 39 w 310"/>
                  <a:gd name="T17" fmla="*/ 89 h 106"/>
                  <a:gd name="T18" fmla="*/ 14 w 310"/>
                  <a:gd name="T19" fmla="*/ 74 h 106"/>
                  <a:gd name="T20" fmla="*/ 0 w 310"/>
                  <a:gd name="T21" fmla="*/ 60 h 106"/>
                  <a:gd name="T22" fmla="*/ 0 w 310"/>
                  <a:gd name="T23" fmla="*/ 42 h 106"/>
                  <a:gd name="T24" fmla="*/ 14 w 310"/>
                  <a:gd name="T25" fmla="*/ 28 h 106"/>
                  <a:gd name="T26" fmla="*/ 39 w 310"/>
                  <a:gd name="T27" fmla="*/ 14 h 106"/>
                  <a:gd name="T28" fmla="*/ 75 w 310"/>
                  <a:gd name="T29" fmla="*/ 7 h 106"/>
                  <a:gd name="T30" fmla="*/ 118 w 310"/>
                  <a:gd name="T31" fmla="*/ 0 h 106"/>
                  <a:gd name="T32" fmla="*/ 168 w 310"/>
                  <a:gd name="T33" fmla="*/ 0 h 106"/>
                  <a:gd name="T34" fmla="*/ 210 w 310"/>
                  <a:gd name="T35" fmla="*/ 3 h 106"/>
                  <a:gd name="T36" fmla="*/ 253 w 310"/>
                  <a:gd name="T37" fmla="*/ 10 h 106"/>
                  <a:gd name="T38" fmla="*/ 285 w 310"/>
                  <a:gd name="T39" fmla="*/ 21 h 106"/>
                  <a:gd name="T40" fmla="*/ 303 w 310"/>
                  <a:gd name="T41" fmla="*/ 35 h 106"/>
                  <a:gd name="T42" fmla="*/ 310 w 310"/>
                  <a:gd name="T43" fmla="*/ 53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0" h="106">
                    <a:moveTo>
                      <a:pt x="310" y="53"/>
                    </a:moveTo>
                    <a:lnTo>
                      <a:pt x="303" y="67"/>
                    </a:lnTo>
                    <a:lnTo>
                      <a:pt x="285" y="81"/>
                    </a:lnTo>
                    <a:lnTo>
                      <a:pt x="253" y="96"/>
                    </a:lnTo>
                    <a:lnTo>
                      <a:pt x="210" y="103"/>
                    </a:lnTo>
                    <a:lnTo>
                      <a:pt x="168" y="106"/>
                    </a:lnTo>
                    <a:lnTo>
                      <a:pt x="118" y="106"/>
                    </a:lnTo>
                    <a:lnTo>
                      <a:pt x="75" y="99"/>
                    </a:lnTo>
                    <a:lnTo>
                      <a:pt x="39" y="89"/>
                    </a:lnTo>
                    <a:lnTo>
                      <a:pt x="14" y="74"/>
                    </a:lnTo>
                    <a:lnTo>
                      <a:pt x="0" y="60"/>
                    </a:lnTo>
                    <a:lnTo>
                      <a:pt x="0" y="42"/>
                    </a:lnTo>
                    <a:lnTo>
                      <a:pt x="14" y="28"/>
                    </a:lnTo>
                    <a:lnTo>
                      <a:pt x="39" y="14"/>
                    </a:lnTo>
                    <a:lnTo>
                      <a:pt x="75" y="7"/>
                    </a:lnTo>
                    <a:lnTo>
                      <a:pt x="118" y="0"/>
                    </a:lnTo>
                    <a:lnTo>
                      <a:pt x="168" y="0"/>
                    </a:lnTo>
                    <a:lnTo>
                      <a:pt x="210" y="3"/>
                    </a:lnTo>
                    <a:lnTo>
                      <a:pt x="253" y="10"/>
                    </a:lnTo>
                    <a:lnTo>
                      <a:pt x="285" y="21"/>
                    </a:lnTo>
                    <a:lnTo>
                      <a:pt x="303" y="35"/>
                    </a:lnTo>
                    <a:lnTo>
                      <a:pt x="310" y="53"/>
                    </a:lnTo>
                    <a:close/>
                  </a:path>
                </a:pathLst>
              </a:custGeom>
              <a:solidFill>
                <a:srgbClr val="00B4FF"/>
              </a:solidFill>
              <a:ln w="11113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Freeform 1445"/>
              <p:cNvSpPr>
                <a:spLocks/>
              </p:cNvSpPr>
              <p:nvPr/>
            </p:nvSpPr>
            <p:spPr bwMode="auto">
              <a:xfrm>
                <a:off x="2559" y="3127"/>
                <a:ext cx="103" cy="32"/>
              </a:xfrm>
              <a:custGeom>
                <a:avLst/>
                <a:gdLst>
                  <a:gd name="T0" fmla="*/ 0 w 103"/>
                  <a:gd name="T1" fmla="*/ 25 h 32"/>
                  <a:gd name="T2" fmla="*/ 21 w 103"/>
                  <a:gd name="T3" fmla="*/ 32 h 32"/>
                  <a:gd name="T4" fmla="*/ 78 w 103"/>
                  <a:gd name="T5" fmla="*/ 10 h 32"/>
                  <a:gd name="T6" fmla="*/ 103 w 103"/>
                  <a:gd name="T7" fmla="*/ 18 h 32"/>
                  <a:gd name="T8" fmla="*/ 89 w 103"/>
                  <a:gd name="T9" fmla="*/ 0 h 32"/>
                  <a:gd name="T10" fmla="*/ 25 w 103"/>
                  <a:gd name="T11" fmla="*/ 0 h 32"/>
                  <a:gd name="T12" fmla="*/ 50 w 103"/>
                  <a:gd name="T13" fmla="*/ 3 h 32"/>
                  <a:gd name="T14" fmla="*/ 0 w 103"/>
                  <a:gd name="T15" fmla="*/ 25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3" h="32">
                    <a:moveTo>
                      <a:pt x="0" y="25"/>
                    </a:moveTo>
                    <a:lnTo>
                      <a:pt x="21" y="32"/>
                    </a:lnTo>
                    <a:lnTo>
                      <a:pt x="78" y="10"/>
                    </a:lnTo>
                    <a:lnTo>
                      <a:pt x="103" y="18"/>
                    </a:lnTo>
                    <a:lnTo>
                      <a:pt x="89" y="0"/>
                    </a:lnTo>
                    <a:lnTo>
                      <a:pt x="25" y="0"/>
                    </a:lnTo>
                    <a:lnTo>
                      <a:pt x="50" y="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Freeform 1446"/>
              <p:cNvSpPr>
                <a:spLocks/>
              </p:cNvSpPr>
              <p:nvPr/>
            </p:nvSpPr>
            <p:spPr bwMode="auto">
              <a:xfrm>
                <a:off x="2559" y="3127"/>
                <a:ext cx="103" cy="32"/>
              </a:xfrm>
              <a:custGeom>
                <a:avLst/>
                <a:gdLst>
                  <a:gd name="T0" fmla="*/ 0 w 103"/>
                  <a:gd name="T1" fmla="*/ 25 h 32"/>
                  <a:gd name="T2" fmla="*/ 21 w 103"/>
                  <a:gd name="T3" fmla="*/ 32 h 32"/>
                  <a:gd name="T4" fmla="*/ 78 w 103"/>
                  <a:gd name="T5" fmla="*/ 10 h 32"/>
                  <a:gd name="T6" fmla="*/ 103 w 103"/>
                  <a:gd name="T7" fmla="*/ 18 h 32"/>
                  <a:gd name="T8" fmla="*/ 89 w 103"/>
                  <a:gd name="T9" fmla="*/ 0 h 32"/>
                  <a:gd name="T10" fmla="*/ 25 w 103"/>
                  <a:gd name="T11" fmla="*/ 0 h 32"/>
                  <a:gd name="T12" fmla="*/ 50 w 103"/>
                  <a:gd name="T13" fmla="*/ 3 h 32"/>
                  <a:gd name="T14" fmla="*/ 0 w 103"/>
                  <a:gd name="T15" fmla="*/ 25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3" h="32">
                    <a:moveTo>
                      <a:pt x="0" y="25"/>
                    </a:moveTo>
                    <a:lnTo>
                      <a:pt x="21" y="32"/>
                    </a:lnTo>
                    <a:lnTo>
                      <a:pt x="78" y="10"/>
                    </a:lnTo>
                    <a:lnTo>
                      <a:pt x="103" y="18"/>
                    </a:lnTo>
                    <a:lnTo>
                      <a:pt x="89" y="0"/>
                    </a:lnTo>
                    <a:lnTo>
                      <a:pt x="25" y="0"/>
                    </a:lnTo>
                    <a:lnTo>
                      <a:pt x="50" y="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Freeform 1447"/>
              <p:cNvSpPr>
                <a:spLocks/>
              </p:cNvSpPr>
              <p:nvPr/>
            </p:nvSpPr>
            <p:spPr bwMode="auto">
              <a:xfrm>
                <a:off x="2448" y="3166"/>
                <a:ext cx="100" cy="36"/>
              </a:xfrm>
              <a:custGeom>
                <a:avLst/>
                <a:gdLst>
                  <a:gd name="T0" fmla="*/ 100 w 100"/>
                  <a:gd name="T1" fmla="*/ 7 h 36"/>
                  <a:gd name="T2" fmla="*/ 79 w 100"/>
                  <a:gd name="T3" fmla="*/ 0 h 36"/>
                  <a:gd name="T4" fmla="*/ 25 w 100"/>
                  <a:gd name="T5" fmla="*/ 21 h 36"/>
                  <a:gd name="T6" fmla="*/ 0 w 100"/>
                  <a:gd name="T7" fmla="*/ 14 h 36"/>
                  <a:gd name="T8" fmla="*/ 11 w 100"/>
                  <a:gd name="T9" fmla="*/ 36 h 36"/>
                  <a:gd name="T10" fmla="*/ 79 w 100"/>
                  <a:gd name="T11" fmla="*/ 36 h 36"/>
                  <a:gd name="T12" fmla="*/ 50 w 100"/>
                  <a:gd name="T13" fmla="*/ 28 h 36"/>
                  <a:gd name="T14" fmla="*/ 100 w 100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0" h="36">
                    <a:moveTo>
                      <a:pt x="100" y="7"/>
                    </a:moveTo>
                    <a:lnTo>
                      <a:pt x="79" y="0"/>
                    </a:lnTo>
                    <a:lnTo>
                      <a:pt x="25" y="21"/>
                    </a:lnTo>
                    <a:lnTo>
                      <a:pt x="0" y="14"/>
                    </a:lnTo>
                    <a:lnTo>
                      <a:pt x="11" y="36"/>
                    </a:lnTo>
                    <a:lnTo>
                      <a:pt x="79" y="36"/>
                    </a:lnTo>
                    <a:lnTo>
                      <a:pt x="50" y="28"/>
                    </a:lnTo>
                    <a:lnTo>
                      <a:pt x="10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Freeform 1448"/>
              <p:cNvSpPr>
                <a:spLocks/>
              </p:cNvSpPr>
              <p:nvPr/>
            </p:nvSpPr>
            <p:spPr bwMode="auto">
              <a:xfrm>
                <a:off x="2448" y="3166"/>
                <a:ext cx="100" cy="36"/>
              </a:xfrm>
              <a:custGeom>
                <a:avLst/>
                <a:gdLst>
                  <a:gd name="T0" fmla="*/ 100 w 100"/>
                  <a:gd name="T1" fmla="*/ 7 h 36"/>
                  <a:gd name="T2" fmla="*/ 79 w 100"/>
                  <a:gd name="T3" fmla="*/ 0 h 36"/>
                  <a:gd name="T4" fmla="*/ 25 w 100"/>
                  <a:gd name="T5" fmla="*/ 21 h 36"/>
                  <a:gd name="T6" fmla="*/ 0 w 100"/>
                  <a:gd name="T7" fmla="*/ 14 h 36"/>
                  <a:gd name="T8" fmla="*/ 11 w 100"/>
                  <a:gd name="T9" fmla="*/ 36 h 36"/>
                  <a:gd name="T10" fmla="*/ 79 w 100"/>
                  <a:gd name="T11" fmla="*/ 36 h 36"/>
                  <a:gd name="T12" fmla="*/ 50 w 100"/>
                  <a:gd name="T13" fmla="*/ 28 h 36"/>
                  <a:gd name="T14" fmla="*/ 100 w 100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0" h="36">
                    <a:moveTo>
                      <a:pt x="100" y="7"/>
                    </a:moveTo>
                    <a:lnTo>
                      <a:pt x="79" y="0"/>
                    </a:lnTo>
                    <a:lnTo>
                      <a:pt x="25" y="21"/>
                    </a:lnTo>
                    <a:lnTo>
                      <a:pt x="0" y="14"/>
                    </a:lnTo>
                    <a:lnTo>
                      <a:pt x="11" y="36"/>
                    </a:lnTo>
                    <a:lnTo>
                      <a:pt x="79" y="36"/>
                    </a:lnTo>
                    <a:lnTo>
                      <a:pt x="50" y="28"/>
                    </a:lnTo>
                    <a:lnTo>
                      <a:pt x="10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Freeform 1449"/>
              <p:cNvSpPr>
                <a:spLocks/>
              </p:cNvSpPr>
              <p:nvPr/>
            </p:nvSpPr>
            <p:spPr bwMode="auto">
              <a:xfrm>
                <a:off x="2452" y="3123"/>
                <a:ext cx="103" cy="36"/>
              </a:xfrm>
              <a:custGeom>
                <a:avLst/>
                <a:gdLst>
                  <a:gd name="T0" fmla="*/ 0 w 103"/>
                  <a:gd name="T1" fmla="*/ 7 h 36"/>
                  <a:gd name="T2" fmla="*/ 21 w 103"/>
                  <a:gd name="T3" fmla="*/ 0 h 36"/>
                  <a:gd name="T4" fmla="*/ 78 w 103"/>
                  <a:gd name="T5" fmla="*/ 22 h 36"/>
                  <a:gd name="T6" fmla="*/ 103 w 103"/>
                  <a:gd name="T7" fmla="*/ 18 h 36"/>
                  <a:gd name="T8" fmla="*/ 89 w 103"/>
                  <a:gd name="T9" fmla="*/ 36 h 36"/>
                  <a:gd name="T10" fmla="*/ 25 w 103"/>
                  <a:gd name="T11" fmla="*/ 36 h 36"/>
                  <a:gd name="T12" fmla="*/ 53 w 103"/>
                  <a:gd name="T13" fmla="*/ 29 h 36"/>
                  <a:gd name="T14" fmla="*/ 0 w 103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3" h="36">
                    <a:moveTo>
                      <a:pt x="0" y="7"/>
                    </a:moveTo>
                    <a:lnTo>
                      <a:pt x="21" y="0"/>
                    </a:lnTo>
                    <a:lnTo>
                      <a:pt x="78" y="22"/>
                    </a:lnTo>
                    <a:lnTo>
                      <a:pt x="103" y="18"/>
                    </a:lnTo>
                    <a:lnTo>
                      <a:pt x="89" y="36"/>
                    </a:lnTo>
                    <a:lnTo>
                      <a:pt x="25" y="36"/>
                    </a:lnTo>
                    <a:lnTo>
                      <a:pt x="53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Freeform 1450"/>
              <p:cNvSpPr>
                <a:spLocks/>
              </p:cNvSpPr>
              <p:nvPr/>
            </p:nvSpPr>
            <p:spPr bwMode="auto">
              <a:xfrm>
                <a:off x="2452" y="3123"/>
                <a:ext cx="103" cy="36"/>
              </a:xfrm>
              <a:custGeom>
                <a:avLst/>
                <a:gdLst>
                  <a:gd name="T0" fmla="*/ 0 w 103"/>
                  <a:gd name="T1" fmla="*/ 7 h 36"/>
                  <a:gd name="T2" fmla="*/ 21 w 103"/>
                  <a:gd name="T3" fmla="*/ 0 h 36"/>
                  <a:gd name="T4" fmla="*/ 78 w 103"/>
                  <a:gd name="T5" fmla="*/ 22 h 36"/>
                  <a:gd name="T6" fmla="*/ 103 w 103"/>
                  <a:gd name="T7" fmla="*/ 18 h 36"/>
                  <a:gd name="T8" fmla="*/ 89 w 103"/>
                  <a:gd name="T9" fmla="*/ 36 h 36"/>
                  <a:gd name="T10" fmla="*/ 25 w 103"/>
                  <a:gd name="T11" fmla="*/ 36 h 36"/>
                  <a:gd name="T12" fmla="*/ 53 w 103"/>
                  <a:gd name="T13" fmla="*/ 29 h 36"/>
                  <a:gd name="T14" fmla="*/ 0 w 103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3" h="36">
                    <a:moveTo>
                      <a:pt x="0" y="7"/>
                    </a:moveTo>
                    <a:lnTo>
                      <a:pt x="21" y="0"/>
                    </a:lnTo>
                    <a:lnTo>
                      <a:pt x="78" y="22"/>
                    </a:lnTo>
                    <a:lnTo>
                      <a:pt x="103" y="18"/>
                    </a:lnTo>
                    <a:lnTo>
                      <a:pt x="89" y="36"/>
                    </a:lnTo>
                    <a:lnTo>
                      <a:pt x="25" y="36"/>
                    </a:lnTo>
                    <a:lnTo>
                      <a:pt x="53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Freeform 1451"/>
              <p:cNvSpPr>
                <a:spLocks/>
              </p:cNvSpPr>
              <p:nvPr/>
            </p:nvSpPr>
            <p:spPr bwMode="auto">
              <a:xfrm>
                <a:off x="2555" y="3170"/>
                <a:ext cx="104" cy="35"/>
              </a:xfrm>
              <a:custGeom>
                <a:avLst/>
                <a:gdLst>
                  <a:gd name="T0" fmla="*/ 104 w 104"/>
                  <a:gd name="T1" fmla="*/ 24 h 35"/>
                  <a:gd name="T2" fmla="*/ 79 w 104"/>
                  <a:gd name="T3" fmla="*/ 35 h 35"/>
                  <a:gd name="T4" fmla="*/ 25 w 104"/>
                  <a:gd name="T5" fmla="*/ 10 h 35"/>
                  <a:gd name="T6" fmla="*/ 0 w 104"/>
                  <a:gd name="T7" fmla="*/ 17 h 35"/>
                  <a:gd name="T8" fmla="*/ 15 w 104"/>
                  <a:gd name="T9" fmla="*/ 0 h 35"/>
                  <a:gd name="T10" fmla="*/ 79 w 104"/>
                  <a:gd name="T11" fmla="*/ 0 h 35"/>
                  <a:gd name="T12" fmla="*/ 50 w 104"/>
                  <a:gd name="T13" fmla="*/ 7 h 35"/>
                  <a:gd name="T14" fmla="*/ 104 w 104"/>
                  <a:gd name="T15" fmla="*/ 24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35">
                    <a:moveTo>
                      <a:pt x="104" y="24"/>
                    </a:moveTo>
                    <a:lnTo>
                      <a:pt x="79" y="35"/>
                    </a:lnTo>
                    <a:lnTo>
                      <a:pt x="25" y="10"/>
                    </a:lnTo>
                    <a:lnTo>
                      <a:pt x="0" y="17"/>
                    </a:lnTo>
                    <a:lnTo>
                      <a:pt x="15" y="0"/>
                    </a:lnTo>
                    <a:lnTo>
                      <a:pt x="79" y="0"/>
                    </a:lnTo>
                    <a:lnTo>
                      <a:pt x="50" y="7"/>
                    </a:lnTo>
                    <a:lnTo>
                      <a:pt x="104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Freeform 1452"/>
              <p:cNvSpPr>
                <a:spLocks/>
              </p:cNvSpPr>
              <p:nvPr/>
            </p:nvSpPr>
            <p:spPr bwMode="auto">
              <a:xfrm>
                <a:off x="2555" y="3170"/>
                <a:ext cx="104" cy="35"/>
              </a:xfrm>
              <a:custGeom>
                <a:avLst/>
                <a:gdLst>
                  <a:gd name="T0" fmla="*/ 104 w 104"/>
                  <a:gd name="T1" fmla="*/ 24 h 35"/>
                  <a:gd name="T2" fmla="*/ 79 w 104"/>
                  <a:gd name="T3" fmla="*/ 35 h 35"/>
                  <a:gd name="T4" fmla="*/ 25 w 104"/>
                  <a:gd name="T5" fmla="*/ 10 h 35"/>
                  <a:gd name="T6" fmla="*/ 0 w 104"/>
                  <a:gd name="T7" fmla="*/ 17 h 35"/>
                  <a:gd name="T8" fmla="*/ 15 w 104"/>
                  <a:gd name="T9" fmla="*/ 0 h 35"/>
                  <a:gd name="T10" fmla="*/ 79 w 104"/>
                  <a:gd name="T11" fmla="*/ 0 h 35"/>
                  <a:gd name="T12" fmla="*/ 50 w 104"/>
                  <a:gd name="T13" fmla="*/ 7 h 35"/>
                  <a:gd name="T14" fmla="*/ 104 w 104"/>
                  <a:gd name="T15" fmla="*/ 24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35">
                    <a:moveTo>
                      <a:pt x="104" y="24"/>
                    </a:moveTo>
                    <a:lnTo>
                      <a:pt x="79" y="35"/>
                    </a:lnTo>
                    <a:lnTo>
                      <a:pt x="25" y="10"/>
                    </a:lnTo>
                    <a:lnTo>
                      <a:pt x="0" y="17"/>
                    </a:lnTo>
                    <a:lnTo>
                      <a:pt x="15" y="0"/>
                    </a:lnTo>
                    <a:lnTo>
                      <a:pt x="79" y="0"/>
                    </a:lnTo>
                    <a:lnTo>
                      <a:pt x="50" y="7"/>
                    </a:lnTo>
                    <a:lnTo>
                      <a:pt x="104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Freeform 1453"/>
              <p:cNvSpPr>
                <a:spLocks/>
              </p:cNvSpPr>
              <p:nvPr/>
            </p:nvSpPr>
            <p:spPr bwMode="auto">
              <a:xfrm>
                <a:off x="2559" y="3127"/>
                <a:ext cx="103" cy="35"/>
              </a:xfrm>
              <a:custGeom>
                <a:avLst/>
                <a:gdLst>
                  <a:gd name="T0" fmla="*/ 0 w 103"/>
                  <a:gd name="T1" fmla="*/ 28 h 35"/>
                  <a:gd name="T2" fmla="*/ 25 w 103"/>
                  <a:gd name="T3" fmla="*/ 35 h 35"/>
                  <a:gd name="T4" fmla="*/ 78 w 103"/>
                  <a:gd name="T5" fmla="*/ 14 h 35"/>
                  <a:gd name="T6" fmla="*/ 103 w 103"/>
                  <a:gd name="T7" fmla="*/ 21 h 35"/>
                  <a:gd name="T8" fmla="*/ 93 w 103"/>
                  <a:gd name="T9" fmla="*/ 0 h 35"/>
                  <a:gd name="T10" fmla="*/ 25 w 103"/>
                  <a:gd name="T11" fmla="*/ 0 h 35"/>
                  <a:gd name="T12" fmla="*/ 53 w 103"/>
                  <a:gd name="T13" fmla="*/ 7 h 35"/>
                  <a:gd name="T14" fmla="*/ 0 w 103"/>
                  <a:gd name="T15" fmla="*/ 28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3" h="35">
                    <a:moveTo>
                      <a:pt x="0" y="28"/>
                    </a:moveTo>
                    <a:lnTo>
                      <a:pt x="25" y="35"/>
                    </a:lnTo>
                    <a:lnTo>
                      <a:pt x="78" y="14"/>
                    </a:lnTo>
                    <a:lnTo>
                      <a:pt x="103" y="21"/>
                    </a:lnTo>
                    <a:lnTo>
                      <a:pt x="93" y="0"/>
                    </a:lnTo>
                    <a:lnTo>
                      <a:pt x="25" y="0"/>
                    </a:lnTo>
                    <a:lnTo>
                      <a:pt x="53" y="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Freeform 1454"/>
              <p:cNvSpPr>
                <a:spLocks/>
              </p:cNvSpPr>
              <p:nvPr/>
            </p:nvSpPr>
            <p:spPr bwMode="auto">
              <a:xfrm>
                <a:off x="2559" y="3127"/>
                <a:ext cx="103" cy="35"/>
              </a:xfrm>
              <a:custGeom>
                <a:avLst/>
                <a:gdLst>
                  <a:gd name="T0" fmla="*/ 0 w 103"/>
                  <a:gd name="T1" fmla="*/ 28 h 35"/>
                  <a:gd name="T2" fmla="*/ 25 w 103"/>
                  <a:gd name="T3" fmla="*/ 35 h 35"/>
                  <a:gd name="T4" fmla="*/ 78 w 103"/>
                  <a:gd name="T5" fmla="*/ 14 h 35"/>
                  <a:gd name="T6" fmla="*/ 103 w 103"/>
                  <a:gd name="T7" fmla="*/ 21 h 35"/>
                  <a:gd name="T8" fmla="*/ 93 w 103"/>
                  <a:gd name="T9" fmla="*/ 0 h 35"/>
                  <a:gd name="T10" fmla="*/ 25 w 103"/>
                  <a:gd name="T11" fmla="*/ 0 h 35"/>
                  <a:gd name="T12" fmla="*/ 53 w 103"/>
                  <a:gd name="T13" fmla="*/ 7 h 35"/>
                  <a:gd name="T14" fmla="*/ 0 w 103"/>
                  <a:gd name="T15" fmla="*/ 28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3" h="35">
                    <a:moveTo>
                      <a:pt x="0" y="28"/>
                    </a:moveTo>
                    <a:lnTo>
                      <a:pt x="25" y="35"/>
                    </a:lnTo>
                    <a:lnTo>
                      <a:pt x="78" y="14"/>
                    </a:lnTo>
                    <a:lnTo>
                      <a:pt x="103" y="21"/>
                    </a:lnTo>
                    <a:lnTo>
                      <a:pt x="93" y="0"/>
                    </a:lnTo>
                    <a:lnTo>
                      <a:pt x="25" y="0"/>
                    </a:lnTo>
                    <a:lnTo>
                      <a:pt x="53" y="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Freeform 1455"/>
              <p:cNvSpPr>
                <a:spLocks/>
              </p:cNvSpPr>
              <p:nvPr/>
            </p:nvSpPr>
            <p:spPr bwMode="auto">
              <a:xfrm>
                <a:off x="2448" y="3166"/>
                <a:ext cx="104" cy="39"/>
              </a:xfrm>
              <a:custGeom>
                <a:avLst/>
                <a:gdLst>
                  <a:gd name="T0" fmla="*/ 104 w 104"/>
                  <a:gd name="T1" fmla="*/ 11 h 39"/>
                  <a:gd name="T2" fmla="*/ 79 w 104"/>
                  <a:gd name="T3" fmla="*/ 0 h 39"/>
                  <a:gd name="T4" fmla="*/ 25 w 104"/>
                  <a:gd name="T5" fmla="*/ 25 h 39"/>
                  <a:gd name="T6" fmla="*/ 0 w 104"/>
                  <a:gd name="T7" fmla="*/ 18 h 39"/>
                  <a:gd name="T8" fmla="*/ 15 w 104"/>
                  <a:gd name="T9" fmla="*/ 39 h 39"/>
                  <a:gd name="T10" fmla="*/ 79 w 104"/>
                  <a:gd name="T11" fmla="*/ 39 h 39"/>
                  <a:gd name="T12" fmla="*/ 50 w 104"/>
                  <a:gd name="T13" fmla="*/ 28 h 39"/>
                  <a:gd name="T14" fmla="*/ 104 w 104"/>
                  <a:gd name="T15" fmla="*/ 11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39">
                    <a:moveTo>
                      <a:pt x="104" y="11"/>
                    </a:moveTo>
                    <a:lnTo>
                      <a:pt x="79" y="0"/>
                    </a:lnTo>
                    <a:lnTo>
                      <a:pt x="25" y="25"/>
                    </a:lnTo>
                    <a:lnTo>
                      <a:pt x="0" y="18"/>
                    </a:lnTo>
                    <a:lnTo>
                      <a:pt x="15" y="39"/>
                    </a:lnTo>
                    <a:lnTo>
                      <a:pt x="79" y="39"/>
                    </a:lnTo>
                    <a:lnTo>
                      <a:pt x="50" y="28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Freeform 1456"/>
              <p:cNvSpPr>
                <a:spLocks/>
              </p:cNvSpPr>
              <p:nvPr/>
            </p:nvSpPr>
            <p:spPr bwMode="auto">
              <a:xfrm>
                <a:off x="2448" y="3166"/>
                <a:ext cx="104" cy="39"/>
              </a:xfrm>
              <a:custGeom>
                <a:avLst/>
                <a:gdLst>
                  <a:gd name="T0" fmla="*/ 104 w 104"/>
                  <a:gd name="T1" fmla="*/ 11 h 39"/>
                  <a:gd name="T2" fmla="*/ 79 w 104"/>
                  <a:gd name="T3" fmla="*/ 0 h 39"/>
                  <a:gd name="T4" fmla="*/ 25 w 104"/>
                  <a:gd name="T5" fmla="*/ 25 h 39"/>
                  <a:gd name="T6" fmla="*/ 0 w 104"/>
                  <a:gd name="T7" fmla="*/ 18 h 39"/>
                  <a:gd name="T8" fmla="*/ 15 w 104"/>
                  <a:gd name="T9" fmla="*/ 39 h 39"/>
                  <a:gd name="T10" fmla="*/ 79 w 104"/>
                  <a:gd name="T11" fmla="*/ 39 h 39"/>
                  <a:gd name="T12" fmla="*/ 50 w 104"/>
                  <a:gd name="T13" fmla="*/ 28 h 39"/>
                  <a:gd name="T14" fmla="*/ 104 w 104"/>
                  <a:gd name="T15" fmla="*/ 11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39">
                    <a:moveTo>
                      <a:pt x="104" y="11"/>
                    </a:moveTo>
                    <a:lnTo>
                      <a:pt x="79" y="0"/>
                    </a:lnTo>
                    <a:lnTo>
                      <a:pt x="25" y="25"/>
                    </a:lnTo>
                    <a:lnTo>
                      <a:pt x="0" y="18"/>
                    </a:lnTo>
                    <a:lnTo>
                      <a:pt x="15" y="39"/>
                    </a:lnTo>
                    <a:lnTo>
                      <a:pt x="79" y="39"/>
                    </a:lnTo>
                    <a:lnTo>
                      <a:pt x="50" y="28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Freeform 1457"/>
              <p:cNvSpPr>
                <a:spLocks/>
              </p:cNvSpPr>
              <p:nvPr/>
            </p:nvSpPr>
            <p:spPr bwMode="auto">
              <a:xfrm>
                <a:off x="2456" y="3127"/>
                <a:ext cx="99" cy="32"/>
              </a:xfrm>
              <a:custGeom>
                <a:avLst/>
                <a:gdLst>
                  <a:gd name="T0" fmla="*/ 0 w 99"/>
                  <a:gd name="T1" fmla="*/ 7 h 32"/>
                  <a:gd name="T2" fmla="*/ 21 w 99"/>
                  <a:gd name="T3" fmla="*/ 0 h 32"/>
                  <a:gd name="T4" fmla="*/ 78 w 99"/>
                  <a:gd name="T5" fmla="*/ 21 h 32"/>
                  <a:gd name="T6" fmla="*/ 99 w 99"/>
                  <a:gd name="T7" fmla="*/ 14 h 32"/>
                  <a:gd name="T8" fmla="*/ 89 w 99"/>
                  <a:gd name="T9" fmla="*/ 32 h 32"/>
                  <a:gd name="T10" fmla="*/ 24 w 99"/>
                  <a:gd name="T11" fmla="*/ 32 h 32"/>
                  <a:gd name="T12" fmla="*/ 49 w 99"/>
                  <a:gd name="T13" fmla="*/ 28 h 32"/>
                  <a:gd name="T14" fmla="*/ 0 w 99"/>
                  <a:gd name="T15" fmla="*/ 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" h="32">
                    <a:moveTo>
                      <a:pt x="0" y="7"/>
                    </a:moveTo>
                    <a:lnTo>
                      <a:pt x="21" y="0"/>
                    </a:lnTo>
                    <a:lnTo>
                      <a:pt x="78" y="21"/>
                    </a:lnTo>
                    <a:lnTo>
                      <a:pt x="99" y="14"/>
                    </a:lnTo>
                    <a:lnTo>
                      <a:pt x="89" y="32"/>
                    </a:lnTo>
                    <a:lnTo>
                      <a:pt x="24" y="32"/>
                    </a:lnTo>
                    <a:lnTo>
                      <a:pt x="49" y="2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Freeform 1458"/>
              <p:cNvSpPr>
                <a:spLocks/>
              </p:cNvSpPr>
              <p:nvPr/>
            </p:nvSpPr>
            <p:spPr bwMode="auto">
              <a:xfrm>
                <a:off x="2456" y="3127"/>
                <a:ext cx="99" cy="32"/>
              </a:xfrm>
              <a:custGeom>
                <a:avLst/>
                <a:gdLst>
                  <a:gd name="T0" fmla="*/ 0 w 99"/>
                  <a:gd name="T1" fmla="*/ 7 h 32"/>
                  <a:gd name="T2" fmla="*/ 21 w 99"/>
                  <a:gd name="T3" fmla="*/ 0 h 32"/>
                  <a:gd name="T4" fmla="*/ 78 w 99"/>
                  <a:gd name="T5" fmla="*/ 21 h 32"/>
                  <a:gd name="T6" fmla="*/ 99 w 99"/>
                  <a:gd name="T7" fmla="*/ 14 h 32"/>
                  <a:gd name="T8" fmla="*/ 89 w 99"/>
                  <a:gd name="T9" fmla="*/ 32 h 32"/>
                  <a:gd name="T10" fmla="*/ 24 w 99"/>
                  <a:gd name="T11" fmla="*/ 32 h 32"/>
                  <a:gd name="T12" fmla="*/ 49 w 99"/>
                  <a:gd name="T13" fmla="*/ 28 h 32"/>
                  <a:gd name="T14" fmla="*/ 0 w 99"/>
                  <a:gd name="T15" fmla="*/ 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" h="32">
                    <a:moveTo>
                      <a:pt x="0" y="7"/>
                    </a:moveTo>
                    <a:lnTo>
                      <a:pt x="21" y="0"/>
                    </a:lnTo>
                    <a:lnTo>
                      <a:pt x="78" y="21"/>
                    </a:lnTo>
                    <a:lnTo>
                      <a:pt x="99" y="14"/>
                    </a:lnTo>
                    <a:lnTo>
                      <a:pt x="89" y="32"/>
                    </a:lnTo>
                    <a:lnTo>
                      <a:pt x="24" y="32"/>
                    </a:lnTo>
                    <a:lnTo>
                      <a:pt x="49" y="2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Freeform 1459"/>
              <p:cNvSpPr>
                <a:spLocks/>
              </p:cNvSpPr>
              <p:nvPr/>
            </p:nvSpPr>
            <p:spPr bwMode="auto">
              <a:xfrm>
                <a:off x="2555" y="3173"/>
                <a:ext cx="104" cy="32"/>
              </a:xfrm>
              <a:custGeom>
                <a:avLst/>
                <a:gdLst>
                  <a:gd name="T0" fmla="*/ 104 w 104"/>
                  <a:gd name="T1" fmla="*/ 25 h 32"/>
                  <a:gd name="T2" fmla="*/ 82 w 104"/>
                  <a:gd name="T3" fmla="*/ 32 h 32"/>
                  <a:gd name="T4" fmla="*/ 29 w 104"/>
                  <a:gd name="T5" fmla="*/ 11 h 32"/>
                  <a:gd name="T6" fmla="*/ 0 w 104"/>
                  <a:gd name="T7" fmla="*/ 18 h 32"/>
                  <a:gd name="T8" fmla="*/ 15 w 104"/>
                  <a:gd name="T9" fmla="*/ 0 h 32"/>
                  <a:gd name="T10" fmla="*/ 82 w 104"/>
                  <a:gd name="T11" fmla="*/ 0 h 32"/>
                  <a:gd name="T12" fmla="*/ 54 w 104"/>
                  <a:gd name="T13" fmla="*/ 4 h 32"/>
                  <a:gd name="T14" fmla="*/ 104 w 104"/>
                  <a:gd name="T15" fmla="*/ 25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32">
                    <a:moveTo>
                      <a:pt x="104" y="25"/>
                    </a:moveTo>
                    <a:lnTo>
                      <a:pt x="82" y="32"/>
                    </a:lnTo>
                    <a:lnTo>
                      <a:pt x="29" y="11"/>
                    </a:lnTo>
                    <a:lnTo>
                      <a:pt x="0" y="18"/>
                    </a:lnTo>
                    <a:lnTo>
                      <a:pt x="15" y="0"/>
                    </a:lnTo>
                    <a:lnTo>
                      <a:pt x="82" y="0"/>
                    </a:lnTo>
                    <a:lnTo>
                      <a:pt x="54" y="4"/>
                    </a:lnTo>
                    <a:lnTo>
                      <a:pt x="104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Freeform 1460"/>
              <p:cNvSpPr>
                <a:spLocks/>
              </p:cNvSpPr>
              <p:nvPr/>
            </p:nvSpPr>
            <p:spPr bwMode="auto">
              <a:xfrm>
                <a:off x="2555" y="3173"/>
                <a:ext cx="104" cy="32"/>
              </a:xfrm>
              <a:custGeom>
                <a:avLst/>
                <a:gdLst>
                  <a:gd name="T0" fmla="*/ 104 w 104"/>
                  <a:gd name="T1" fmla="*/ 25 h 32"/>
                  <a:gd name="T2" fmla="*/ 82 w 104"/>
                  <a:gd name="T3" fmla="*/ 32 h 32"/>
                  <a:gd name="T4" fmla="*/ 29 w 104"/>
                  <a:gd name="T5" fmla="*/ 11 h 32"/>
                  <a:gd name="T6" fmla="*/ 0 w 104"/>
                  <a:gd name="T7" fmla="*/ 18 h 32"/>
                  <a:gd name="T8" fmla="*/ 15 w 104"/>
                  <a:gd name="T9" fmla="*/ 0 h 32"/>
                  <a:gd name="T10" fmla="*/ 82 w 104"/>
                  <a:gd name="T11" fmla="*/ 0 h 32"/>
                  <a:gd name="T12" fmla="*/ 54 w 104"/>
                  <a:gd name="T13" fmla="*/ 4 h 32"/>
                  <a:gd name="T14" fmla="*/ 104 w 104"/>
                  <a:gd name="T15" fmla="*/ 25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32">
                    <a:moveTo>
                      <a:pt x="104" y="25"/>
                    </a:moveTo>
                    <a:lnTo>
                      <a:pt x="82" y="32"/>
                    </a:lnTo>
                    <a:lnTo>
                      <a:pt x="29" y="11"/>
                    </a:lnTo>
                    <a:lnTo>
                      <a:pt x="0" y="18"/>
                    </a:lnTo>
                    <a:lnTo>
                      <a:pt x="15" y="0"/>
                    </a:lnTo>
                    <a:lnTo>
                      <a:pt x="82" y="0"/>
                    </a:lnTo>
                    <a:lnTo>
                      <a:pt x="54" y="4"/>
                    </a:lnTo>
                    <a:lnTo>
                      <a:pt x="104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Freeform 1461"/>
              <p:cNvSpPr>
                <a:spLocks/>
              </p:cNvSpPr>
              <p:nvPr/>
            </p:nvSpPr>
            <p:spPr bwMode="auto">
              <a:xfrm>
                <a:off x="2484" y="3258"/>
                <a:ext cx="146" cy="143"/>
              </a:xfrm>
              <a:custGeom>
                <a:avLst/>
                <a:gdLst>
                  <a:gd name="T0" fmla="*/ 132 w 146"/>
                  <a:gd name="T1" fmla="*/ 143 h 143"/>
                  <a:gd name="T2" fmla="*/ 96 w 146"/>
                  <a:gd name="T3" fmla="*/ 72 h 143"/>
                  <a:gd name="T4" fmla="*/ 146 w 146"/>
                  <a:gd name="T5" fmla="*/ 8 h 143"/>
                  <a:gd name="T6" fmla="*/ 75 w 146"/>
                  <a:gd name="T7" fmla="*/ 47 h 143"/>
                  <a:gd name="T8" fmla="*/ 14 w 146"/>
                  <a:gd name="T9" fmla="*/ 0 h 143"/>
                  <a:gd name="T10" fmla="*/ 50 w 146"/>
                  <a:gd name="T11" fmla="*/ 68 h 143"/>
                  <a:gd name="T12" fmla="*/ 0 w 146"/>
                  <a:gd name="T13" fmla="*/ 132 h 143"/>
                  <a:gd name="T14" fmla="*/ 71 w 146"/>
                  <a:gd name="T15" fmla="*/ 93 h 143"/>
                  <a:gd name="T16" fmla="*/ 132 w 146"/>
                  <a:gd name="T17" fmla="*/ 143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6" h="143">
                    <a:moveTo>
                      <a:pt x="132" y="143"/>
                    </a:moveTo>
                    <a:lnTo>
                      <a:pt x="96" y="72"/>
                    </a:lnTo>
                    <a:lnTo>
                      <a:pt x="146" y="8"/>
                    </a:lnTo>
                    <a:lnTo>
                      <a:pt x="75" y="47"/>
                    </a:lnTo>
                    <a:lnTo>
                      <a:pt x="14" y="0"/>
                    </a:lnTo>
                    <a:lnTo>
                      <a:pt x="50" y="68"/>
                    </a:lnTo>
                    <a:lnTo>
                      <a:pt x="0" y="132"/>
                    </a:lnTo>
                    <a:lnTo>
                      <a:pt x="71" y="93"/>
                    </a:lnTo>
                    <a:lnTo>
                      <a:pt x="132" y="14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Freeform 1462"/>
              <p:cNvSpPr>
                <a:spLocks/>
              </p:cNvSpPr>
              <p:nvPr/>
            </p:nvSpPr>
            <p:spPr bwMode="auto">
              <a:xfrm>
                <a:off x="2480" y="3258"/>
                <a:ext cx="150" cy="143"/>
              </a:xfrm>
              <a:custGeom>
                <a:avLst/>
                <a:gdLst>
                  <a:gd name="T0" fmla="*/ 136 w 150"/>
                  <a:gd name="T1" fmla="*/ 143 h 143"/>
                  <a:gd name="T2" fmla="*/ 100 w 150"/>
                  <a:gd name="T3" fmla="*/ 72 h 143"/>
                  <a:gd name="T4" fmla="*/ 150 w 150"/>
                  <a:gd name="T5" fmla="*/ 8 h 143"/>
                  <a:gd name="T6" fmla="*/ 79 w 150"/>
                  <a:gd name="T7" fmla="*/ 47 h 143"/>
                  <a:gd name="T8" fmla="*/ 15 w 150"/>
                  <a:gd name="T9" fmla="*/ 0 h 143"/>
                  <a:gd name="T10" fmla="*/ 50 w 150"/>
                  <a:gd name="T11" fmla="*/ 72 h 143"/>
                  <a:gd name="T12" fmla="*/ 0 w 150"/>
                  <a:gd name="T13" fmla="*/ 136 h 143"/>
                  <a:gd name="T14" fmla="*/ 72 w 150"/>
                  <a:gd name="T15" fmla="*/ 97 h 143"/>
                  <a:gd name="T16" fmla="*/ 136 w 150"/>
                  <a:gd name="T17" fmla="*/ 143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" h="143">
                    <a:moveTo>
                      <a:pt x="136" y="143"/>
                    </a:moveTo>
                    <a:lnTo>
                      <a:pt x="100" y="72"/>
                    </a:lnTo>
                    <a:lnTo>
                      <a:pt x="150" y="8"/>
                    </a:lnTo>
                    <a:lnTo>
                      <a:pt x="79" y="47"/>
                    </a:lnTo>
                    <a:lnTo>
                      <a:pt x="15" y="0"/>
                    </a:lnTo>
                    <a:lnTo>
                      <a:pt x="50" y="72"/>
                    </a:lnTo>
                    <a:lnTo>
                      <a:pt x="0" y="136"/>
                    </a:lnTo>
                    <a:lnTo>
                      <a:pt x="72" y="97"/>
                    </a:lnTo>
                    <a:lnTo>
                      <a:pt x="136" y="14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Freeform 1463"/>
              <p:cNvSpPr>
                <a:spLocks/>
              </p:cNvSpPr>
              <p:nvPr/>
            </p:nvSpPr>
            <p:spPr bwMode="auto">
              <a:xfrm>
                <a:off x="2445" y="3244"/>
                <a:ext cx="217" cy="164"/>
              </a:xfrm>
              <a:custGeom>
                <a:avLst/>
                <a:gdLst>
                  <a:gd name="T0" fmla="*/ 217 w 217"/>
                  <a:gd name="T1" fmla="*/ 82 h 164"/>
                  <a:gd name="T2" fmla="*/ 128 w 217"/>
                  <a:gd name="T3" fmla="*/ 68 h 164"/>
                  <a:gd name="T4" fmla="*/ 107 w 217"/>
                  <a:gd name="T5" fmla="*/ 0 h 164"/>
                  <a:gd name="T6" fmla="*/ 89 w 217"/>
                  <a:gd name="T7" fmla="*/ 68 h 164"/>
                  <a:gd name="T8" fmla="*/ 0 w 217"/>
                  <a:gd name="T9" fmla="*/ 82 h 164"/>
                  <a:gd name="T10" fmla="*/ 89 w 217"/>
                  <a:gd name="T11" fmla="*/ 96 h 164"/>
                  <a:gd name="T12" fmla="*/ 107 w 217"/>
                  <a:gd name="T13" fmla="*/ 164 h 164"/>
                  <a:gd name="T14" fmla="*/ 128 w 217"/>
                  <a:gd name="T15" fmla="*/ 96 h 164"/>
                  <a:gd name="T16" fmla="*/ 217 w 217"/>
                  <a:gd name="T17" fmla="*/ 82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7" h="164">
                    <a:moveTo>
                      <a:pt x="217" y="82"/>
                    </a:moveTo>
                    <a:lnTo>
                      <a:pt x="128" y="68"/>
                    </a:lnTo>
                    <a:lnTo>
                      <a:pt x="107" y="0"/>
                    </a:lnTo>
                    <a:lnTo>
                      <a:pt x="89" y="68"/>
                    </a:lnTo>
                    <a:lnTo>
                      <a:pt x="0" y="82"/>
                    </a:lnTo>
                    <a:lnTo>
                      <a:pt x="89" y="96"/>
                    </a:lnTo>
                    <a:lnTo>
                      <a:pt x="107" y="164"/>
                    </a:lnTo>
                    <a:lnTo>
                      <a:pt x="128" y="96"/>
                    </a:lnTo>
                    <a:lnTo>
                      <a:pt x="217" y="8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Freeform 1464"/>
              <p:cNvSpPr>
                <a:spLocks/>
              </p:cNvSpPr>
              <p:nvPr/>
            </p:nvSpPr>
            <p:spPr bwMode="auto">
              <a:xfrm>
                <a:off x="2445" y="3244"/>
                <a:ext cx="217" cy="164"/>
              </a:xfrm>
              <a:custGeom>
                <a:avLst/>
                <a:gdLst>
                  <a:gd name="T0" fmla="*/ 217 w 217"/>
                  <a:gd name="T1" fmla="*/ 82 h 164"/>
                  <a:gd name="T2" fmla="*/ 128 w 217"/>
                  <a:gd name="T3" fmla="*/ 68 h 164"/>
                  <a:gd name="T4" fmla="*/ 107 w 217"/>
                  <a:gd name="T5" fmla="*/ 0 h 164"/>
                  <a:gd name="T6" fmla="*/ 89 w 217"/>
                  <a:gd name="T7" fmla="*/ 68 h 164"/>
                  <a:gd name="T8" fmla="*/ 0 w 217"/>
                  <a:gd name="T9" fmla="*/ 82 h 164"/>
                  <a:gd name="T10" fmla="*/ 89 w 217"/>
                  <a:gd name="T11" fmla="*/ 96 h 164"/>
                  <a:gd name="T12" fmla="*/ 107 w 217"/>
                  <a:gd name="T13" fmla="*/ 164 h 164"/>
                  <a:gd name="T14" fmla="*/ 128 w 217"/>
                  <a:gd name="T15" fmla="*/ 96 h 164"/>
                  <a:gd name="T16" fmla="*/ 217 w 217"/>
                  <a:gd name="T17" fmla="*/ 82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7" h="164">
                    <a:moveTo>
                      <a:pt x="217" y="82"/>
                    </a:moveTo>
                    <a:lnTo>
                      <a:pt x="128" y="68"/>
                    </a:lnTo>
                    <a:lnTo>
                      <a:pt x="107" y="0"/>
                    </a:lnTo>
                    <a:lnTo>
                      <a:pt x="89" y="68"/>
                    </a:lnTo>
                    <a:lnTo>
                      <a:pt x="0" y="82"/>
                    </a:lnTo>
                    <a:lnTo>
                      <a:pt x="89" y="96"/>
                    </a:lnTo>
                    <a:lnTo>
                      <a:pt x="107" y="164"/>
                    </a:lnTo>
                    <a:lnTo>
                      <a:pt x="128" y="96"/>
                    </a:lnTo>
                    <a:lnTo>
                      <a:pt x="217" y="8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42" name="Content Placeholder 2"/>
          <p:cNvSpPr txBox="1">
            <a:spLocks/>
          </p:cNvSpPr>
          <p:nvPr/>
        </p:nvSpPr>
        <p:spPr>
          <a:xfrm>
            <a:off x="4920386" y="4468907"/>
            <a:ext cx="3734737" cy="152230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12713" indent="-112713" algn="l" defTabSz="914400" rtl="0" eaLnBrk="1" latinLnBrk="0" hangingPunct="1"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buFont typeface="Arial" pitchFamily="34" charset="0"/>
              <a:buChar char=" "/>
              <a:defRPr lang="en-US"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69913" indent="-225425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lang="en-US"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4075" indent="-223838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ct val="96000"/>
              <a:buFont typeface="Wingdings" pitchFamily="2" charset="2"/>
              <a:buChar char="§"/>
              <a:defRPr lang="en-US"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47763" indent="-23336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Font typeface="Arial" pitchFamily="34" charset="0"/>
              <a:buChar char="–"/>
              <a:defRPr lang="en-US"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431925" indent="-173038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Font typeface="Arial" pitchFamily="34" charset="0"/>
              <a:buChar char="-"/>
              <a:defRPr lang="en-US"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Advantages of Aggregation</a:t>
            </a:r>
          </a:p>
          <a:p>
            <a:r>
              <a:rPr lang="en-GB" sz="1800" dirty="0" smtClean="0"/>
              <a:t>Very simple model</a:t>
            </a:r>
          </a:p>
          <a:p>
            <a:r>
              <a:rPr lang="en-GB" sz="1800" dirty="0" smtClean="0"/>
              <a:t>Scales well</a:t>
            </a:r>
          </a:p>
          <a:p>
            <a:r>
              <a:rPr lang="en-GB" sz="1800" dirty="0" smtClean="0"/>
              <a:t>Does not need frequent updates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7571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PCE addressed the problem</a:t>
            </a:r>
            <a:endParaRPr lang="en-GB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03399" y="1245079"/>
            <a:ext cx="6972301" cy="1157287"/>
            <a:chOff x="1845" y="1753"/>
            <a:chExt cx="3319" cy="2007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rc 12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rc 14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rc 16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rc 18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rc 20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Arc 22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Arc 24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rc 26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3405187" y="2548416"/>
            <a:ext cx="3254375" cy="1152525"/>
            <a:chOff x="1845" y="1753"/>
            <a:chExt cx="3319" cy="2007"/>
          </a:xfrm>
        </p:grpSpPr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3013" y="1753"/>
              <a:ext cx="1367" cy="424"/>
            </a:xfrm>
            <a:custGeom>
              <a:avLst/>
              <a:gdLst>
                <a:gd name="T0" fmla="*/ 171 w 171"/>
                <a:gd name="T1" fmla="*/ 33 h 53"/>
                <a:gd name="T2" fmla="*/ 87 w 171"/>
                <a:gd name="T3" fmla="*/ 1 h 53"/>
                <a:gd name="T4" fmla="*/ 0 w 171"/>
                <a:gd name="T5" fmla="*/ 36 h 53"/>
                <a:gd name="T6" fmla="*/ 87 w 171"/>
                <a:gd name="T7" fmla="*/ 53 h 53"/>
                <a:gd name="T8" fmla="*/ 171 w 171"/>
                <a:gd name="T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3">
                  <a:moveTo>
                    <a:pt x="171" y="33"/>
                  </a:moveTo>
                  <a:cubicBezTo>
                    <a:pt x="157" y="13"/>
                    <a:pt x="124" y="1"/>
                    <a:pt x="87" y="1"/>
                  </a:cubicBezTo>
                  <a:cubicBezTo>
                    <a:pt x="47" y="0"/>
                    <a:pt x="13" y="15"/>
                    <a:pt x="0" y="36"/>
                  </a:cubicBezTo>
                  <a:lnTo>
                    <a:pt x="87" y="53"/>
                  </a:lnTo>
                  <a:lnTo>
                    <a:pt x="171" y="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Arc 29"/>
            <p:cNvSpPr>
              <a:spLocks/>
            </p:cNvSpPr>
            <p:nvPr/>
          </p:nvSpPr>
          <p:spPr bwMode="auto">
            <a:xfrm>
              <a:off x="3027" y="1769"/>
              <a:ext cx="1349" cy="408"/>
            </a:xfrm>
            <a:custGeom>
              <a:avLst/>
              <a:gdLst>
                <a:gd name="G0" fmla="+- 20465 0 0"/>
                <a:gd name="G1" fmla="+- 21600 0 0"/>
                <a:gd name="G2" fmla="+- 21600 0 0"/>
                <a:gd name="T0" fmla="*/ 0 w 40499"/>
                <a:gd name="T1" fmla="*/ 14689 h 21600"/>
                <a:gd name="T2" fmla="*/ 40499 w 40499"/>
                <a:gd name="T3" fmla="*/ 13525 h 21600"/>
                <a:gd name="T4" fmla="*/ 20465 w 404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99" h="21600" fill="none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</a:path>
                <a:path w="40499" h="21600" stroke="0" extrusionOk="0">
                  <a:moveTo>
                    <a:pt x="0" y="14689"/>
                  </a:moveTo>
                  <a:cubicBezTo>
                    <a:pt x="2965" y="5910"/>
                    <a:pt x="11198" y="-1"/>
                    <a:pt x="20465" y="0"/>
                  </a:cubicBezTo>
                  <a:cubicBezTo>
                    <a:pt x="29276" y="0"/>
                    <a:pt x="37204" y="5352"/>
                    <a:pt x="40498" y="13525"/>
                  </a:cubicBezTo>
                  <a:lnTo>
                    <a:pt x="20465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2181" y="1977"/>
              <a:ext cx="856" cy="504"/>
            </a:xfrm>
            <a:custGeom>
              <a:avLst/>
              <a:gdLst>
                <a:gd name="T0" fmla="*/ 107 w 107"/>
                <a:gd name="T1" fmla="*/ 7 h 63"/>
                <a:gd name="T2" fmla="*/ 70 w 107"/>
                <a:gd name="T3" fmla="*/ 0 h 63"/>
                <a:gd name="T4" fmla="*/ 1 w 107"/>
                <a:gd name="T5" fmla="*/ 52 h 63"/>
                <a:gd name="T6" fmla="*/ 2 w 107"/>
                <a:gd name="T7" fmla="*/ 63 h 63"/>
                <a:gd name="T8" fmla="*/ 70 w 107"/>
                <a:gd name="T9" fmla="*/ 52 h 63"/>
                <a:gd name="T10" fmla="*/ 107 w 107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107" y="7"/>
                  </a:moveTo>
                  <a:cubicBezTo>
                    <a:pt x="96" y="2"/>
                    <a:pt x="83" y="0"/>
                    <a:pt x="70" y="0"/>
                  </a:cubicBezTo>
                  <a:cubicBezTo>
                    <a:pt x="32" y="0"/>
                    <a:pt x="1" y="23"/>
                    <a:pt x="1" y="52"/>
                  </a:cubicBezTo>
                  <a:cubicBezTo>
                    <a:pt x="0" y="55"/>
                    <a:pt x="1" y="59"/>
                    <a:pt x="2" y="63"/>
                  </a:cubicBezTo>
                  <a:lnTo>
                    <a:pt x="70" y="52"/>
                  </a:lnTo>
                  <a:lnTo>
                    <a:pt x="107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rc 31"/>
            <p:cNvSpPr>
              <a:spLocks/>
            </p:cNvSpPr>
            <p:nvPr/>
          </p:nvSpPr>
          <p:spPr bwMode="auto">
            <a:xfrm>
              <a:off x="2197" y="1985"/>
              <a:ext cx="836" cy="4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08 w 32951"/>
                <a:gd name="T1" fmla="*/ 26255 h 26255"/>
                <a:gd name="T2" fmla="*/ 32951 w 32951"/>
                <a:gd name="T3" fmla="*/ 3223 h 26255"/>
                <a:gd name="T4" fmla="*/ 21600 w 32951"/>
                <a:gd name="T5" fmla="*/ 21600 h 2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51" h="26255" fill="none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</a:path>
                <a:path w="32951" h="26255" stroke="0" extrusionOk="0">
                  <a:moveTo>
                    <a:pt x="507" y="26255"/>
                  </a:moveTo>
                  <a:cubicBezTo>
                    <a:pt x="170" y="24726"/>
                    <a:pt x="0" y="231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09" y="-1"/>
                    <a:pt x="29539" y="1115"/>
                    <a:pt x="32951" y="32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2069" y="3112"/>
              <a:ext cx="856" cy="400"/>
            </a:xfrm>
            <a:custGeom>
              <a:avLst/>
              <a:gdLst>
                <a:gd name="T0" fmla="*/ 0 w 107"/>
                <a:gd name="T1" fmla="*/ 0 h 50"/>
                <a:gd name="T2" fmla="*/ 0 w 107"/>
                <a:gd name="T3" fmla="*/ 2 h 50"/>
                <a:gd name="T4" fmla="*/ 72 w 107"/>
                <a:gd name="T5" fmla="*/ 50 h 50"/>
                <a:gd name="T6" fmla="*/ 107 w 107"/>
                <a:gd name="T7" fmla="*/ 44 h 50"/>
                <a:gd name="T8" fmla="*/ 72 w 107"/>
                <a:gd name="T9" fmla="*/ 3 h 50"/>
                <a:gd name="T10" fmla="*/ 0 w 10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8"/>
                    <a:pt x="32" y="50"/>
                    <a:pt x="72" y="50"/>
                  </a:cubicBezTo>
                  <a:cubicBezTo>
                    <a:pt x="84" y="49"/>
                    <a:pt x="96" y="47"/>
                    <a:pt x="107" y="44"/>
                  </a:cubicBez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rc 33"/>
            <p:cNvSpPr>
              <a:spLocks/>
            </p:cNvSpPr>
            <p:nvPr/>
          </p:nvSpPr>
          <p:spPr bwMode="auto">
            <a:xfrm>
              <a:off x="2077" y="3119"/>
              <a:ext cx="844" cy="385"/>
            </a:xfrm>
            <a:custGeom>
              <a:avLst/>
              <a:gdLst>
                <a:gd name="G0" fmla="+- 21600 0 0"/>
                <a:gd name="G1" fmla="+- 1053 0 0"/>
                <a:gd name="G2" fmla="+- 21600 0 0"/>
                <a:gd name="T0" fmla="*/ 32094 w 32094"/>
                <a:gd name="T1" fmla="*/ 19933 h 22653"/>
                <a:gd name="T2" fmla="*/ 26 w 32094"/>
                <a:gd name="T3" fmla="*/ 0 h 22653"/>
                <a:gd name="T4" fmla="*/ 21600 w 32094"/>
                <a:gd name="T5" fmla="*/ 1053 h 2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94" h="22653" fill="none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</a:path>
                <a:path w="32094" h="22653" stroke="0" extrusionOk="0">
                  <a:moveTo>
                    <a:pt x="32093" y="19932"/>
                  </a:moveTo>
                  <a:cubicBezTo>
                    <a:pt x="28883" y="21716"/>
                    <a:pt x="25272" y="22652"/>
                    <a:pt x="21600" y="22653"/>
                  </a:cubicBezTo>
                  <a:cubicBezTo>
                    <a:pt x="9670" y="22653"/>
                    <a:pt x="0" y="12982"/>
                    <a:pt x="0" y="1053"/>
                  </a:cubicBezTo>
                  <a:cubicBezTo>
                    <a:pt x="-1" y="701"/>
                    <a:pt x="8" y="350"/>
                    <a:pt x="25" y="-1"/>
                  </a:cubicBezTo>
                  <a:lnTo>
                    <a:pt x="21600" y="1053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4364" y="1993"/>
              <a:ext cx="648" cy="488"/>
            </a:xfrm>
            <a:custGeom>
              <a:avLst/>
              <a:gdLst>
                <a:gd name="T0" fmla="*/ 72 w 81"/>
                <a:gd name="T1" fmla="*/ 61 h 61"/>
                <a:gd name="T2" fmla="*/ 81 w 81"/>
                <a:gd name="T3" fmla="*/ 41 h 61"/>
                <a:gd name="T4" fmla="*/ 14 w 81"/>
                <a:gd name="T5" fmla="*/ 1 h 61"/>
                <a:gd name="T6" fmla="*/ 0 w 81"/>
                <a:gd name="T7" fmla="*/ 1 h 61"/>
                <a:gd name="T8" fmla="*/ 14 w 81"/>
                <a:gd name="T9" fmla="*/ 41 h 61"/>
                <a:gd name="T10" fmla="*/ 72 w 8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1">
                  <a:moveTo>
                    <a:pt x="72" y="61"/>
                  </a:moveTo>
                  <a:cubicBezTo>
                    <a:pt x="77" y="55"/>
                    <a:pt x="81" y="48"/>
                    <a:pt x="81" y="41"/>
                  </a:cubicBezTo>
                  <a:cubicBezTo>
                    <a:pt x="81" y="19"/>
                    <a:pt x="51" y="1"/>
                    <a:pt x="14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4" y="41"/>
                  </a:lnTo>
                  <a:lnTo>
                    <a:pt x="72" y="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rc 35"/>
            <p:cNvSpPr>
              <a:spLocks/>
            </p:cNvSpPr>
            <p:nvPr/>
          </p:nvSpPr>
          <p:spPr bwMode="auto">
            <a:xfrm>
              <a:off x="4370" y="2009"/>
              <a:ext cx="634" cy="475"/>
            </a:xfrm>
            <a:custGeom>
              <a:avLst/>
              <a:gdLst>
                <a:gd name="G0" fmla="+- 4330 0 0"/>
                <a:gd name="G1" fmla="+- 21600 0 0"/>
                <a:gd name="G2" fmla="+- 21600 0 0"/>
                <a:gd name="T0" fmla="*/ 0 w 25930"/>
                <a:gd name="T1" fmla="*/ 438 h 32436"/>
                <a:gd name="T2" fmla="*/ 23016 w 25930"/>
                <a:gd name="T3" fmla="*/ 32436 h 32436"/>
                <a:gd name="T4" fmla="*/ 4330 w 25930"/>
                <a:gd name="T5" fmla="*/ 21600 h 3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0" h="32436" fill="none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</a:path>
                <a:path w="25930" h="32436" stroke="0" extrusionOk="0">
                  <a:moveTo>
                    <a:pt x="0" y="438"/>
                  </a:moveTo>
                  <a:cubicBezTo>
                    <a:pt x="1424" y="146"/>
                    <a:pt x="2875" y="-1"/>
                    <a:pt x="4330" y="0"/>
                  </a:cubicBezTo>
                  <a:cubicBezTo>
                    <a:pt x="16259" y="0"/>
                    <a:pt x="25930" y="9670"/>
                    <a:pt x="25930" y="21600"/>
                  </a:cubicBezTo>
                  <a:cubicBezTo>
                    <a:pt x="25930" y="25405"/>
                    <a:pt x="24924" y="29143"/>
                    <a:pt x="23015" y="32435"/>
                  </a:cubicBezTo>
                  <a:lnTo>
                    <a:pt x="4330" y="2160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4548" y="2473"/>
              <a:ext cx="616" cy="479"/>
            </a:xfrm>
            <a:custGeom>
              <a:avLst/>
              <a:gdLst>
                <a:gd name="T0" fmla="*/ 62 w 77"/>
                <a:gd name="T1" fmla="*/ 60 h 60"/>
                <a:gd name="T2" fmla="*/ 77 w 77"/>
                <a:gd name="T3" fmla="*/ 35 h 60"/>
                <a:gd name="T4" fmla="*/ 48 w 77"/>
                <a:gd name="T5" fmla="*/ 0 h 60"/>
                <a:gd name="T6" fmla="*/ 0 w 77"/>
                <a:gd name="T7" fmla="*/ 35 h 60"/>
                <a:gd name="T8" fmla="*/ 62 w 7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3"/>
                    <a:pt x="77" y="44"/>
                    <a:pt x="77" y="35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5"/>
                  </a:lnTo>
                  <a:lnTo>
                    <a:pt x="62" y="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Arc 37"/>
            <p:cNvSpPr>
              <a:spLocks/>
            </p:cNvSpPr>
            <p:nvPr/>
          </p:nvSpPr>
          <p:spPr bwMode="auto">
            <a:xfrm>
              <a:off x="4548" y="2484"/>
              <a:ext cx="608" cy="471"/>
            </a:xfrm>
            <a:custGeom>
              <a:avLst/>
              <a:gdLst>
                <a:gd name="G0" fmla="+- 0 0 0"/>
                <a:gd name="G1" fmla="+- 16899 0 0"/>
                <a:gd name="G2" fmla="+- 21600 0 0"/>
                <a:gd name="T0" fmla="*/ 13453 w 21600"/>
                <a:gd name="T1" fmla="*/ 0 h 29605"/>
                <a:gd name="T2" fmla="*/ 17468 w 21600"/>
                <a:gd name="T3" fmla="*/ 29605 h 29605"/>
                <a:gd name="T4" fmla="*/ 0 w 21600"/>
                <a:gd name="T5" fmla="*/ 16899 h 29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05" fill="none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</a:path>
                <a:path w="21600" h="29605" stroke="0" extrusionOk="0">
                  <a:moveTo>
                    <a:pt x="13453" y="-1"/>
                  </a:moveTo>
                  <a:cubicBezTo>
                    <a:pt x="18600" y="4098"/>
                    <a:pt x="21600" y="10319"/>
                    <a:pt x="21600" y="16899"/>
                  </a:cubicBezTo>
                  <a:cubicBezTo>
                    <a:pt x="21600" y="21464"/>
                    <a:pt x="20153" y="25912"/>
                    <a:pt x="17467" y="29604"/>
                  </a:cubicBezTo>
                  <a:lnTo>
                    <a:pt x="0" y="16899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4340" y="2944"/>
              <a:ext cx="728" cy="696"/>
            </a:xfrm>
            <a:custGeom>
              <a:avLst/>
              <a:gdLst>
                <a:gd name="T0" fmla="*/ 0 w 91"/>
                <a:gd name="T1" fmla="*/ 83 h 87"/>
                <a:gd name="T2" fmla="*/ 23 w 91"/>
                <a:gd name="T3" fmla="*/ 86 h 87"/>
                <a:gd name="T4" fmla="*/ 91 w 91"/>
                <a:gd name="T5" fmla="*/ 20 h 87"/>
                <a:gd name="T6" fmla="*/ 88 w 91"/>
                <a:gd name="T7" fmla="*/ 0 h 87"/>
                <a:gd name="T8" fmla="*/ 23 w 91"/>
                <a:gd name="T9" fmla="*/ 20 h 87"/>
                <a:gd name="T10" fmla="*/ 0 w 91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7">
                  <a:moveTo>
                    <a:pt x="0" y="83"/>
                  </a:moveTo>
                  <a:cubicBezTo>
                    <a:pt x="8" y="85"/>
                    <a:pt x="15" y="86"/>
                    <a:pt x="23" y="86"/>
                  </a:cubicBezTo>
                  <a:cubicBezTo>
                    <a:pt x="60" y="87"/>
                    <a:pt x="91" y="57"/>
                    <a:pt x="91" y="20"/>
                  </a:cubicBezTo>
                  <a:cubicBezTo>
                    <a:pt x="91" y="13"/>
                    <a:pt x="90" y="7"/>
                    <a:pt x="88" y="0"/>
                  </a:cubicBezTo>
                  <a:lnTo>
                    <a:pt x="23" y="20"/>
                  </a:lnTo>
                  <a:lnTo>
                    <a:pt x="0" y="8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Arc 39"/>
            <p:cNvSpPr>
              <a:spLocks/>
            </p:cNvSpPr>
            <p:nvPr/>
          </p:nvSpPr>
          <p:spPr bwMode="auto">
            <a:xfrm>
              <a:off x="4350" y="2953"/>
              <a:ext cx="710" cy="679"/>
            </a:xfrm>
            <a:custGeom>
              <a:avLst/>
              <a:gdLst>
                <a:gd name="G0" fmla="+- 7004 0 0"/>
                <a:gd name="G1" fmla="+- 6222 0 0"/>
                <a:gd name="G2" fmla="+- 21600 0 0"/>
                <a:gd name="T0" fmla="*/ 27688 w 28604"/>
                <a:gd name="T1" fmla="*/ 0 h 27822"/>
                <a:gd name="T2" fmla="*/ 0 w 28604"/>
                <a:gd name="T3" fmla="*/ 26655 h 27822"/>
                <a:gd name="T4" fmla="*/ 7004 w 28604"/>
                <a:gd name="T5" fmla="*/ 6222 h 2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4" h="27822" fill="none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</a:path>
                <a:path w="28604" h="27822" stroke="0" extrusionOk="0">
                  <a:moveTo>
                    <a:pt x="27688" y="-1"/>
                  </a:moveTo>
                  <a:cubicBezTo>
                    <a:pt x="28295" y="2018"/>
                    <a:pt x="28604" y="4114"/>
                    <a:pt x="28604" y="6222"/>
                  </a:cubicBezTo>
                  <a:cubicBezTo>
                    <a:pt x="28604" y="18151"/>
                    <a:pt x="18933" y="27822"/>
                    <a:pt x="7004" y="27822"/>
                  </a:cubicBezTo>
                  <a:cubicBezTo>
                    <a:pt x="4620" y="27822"/>
                    <a:pt x="2254" y="27427"/>
                    <a:pt x="0" y="26654"/>
                  </a:cubicBezTo>
                  <a:lnTo>
                    <a:pt x="7004" y="6222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845" y="2473"/>
              <a:ext cx="400" cy="655"/>
            </a:xfrm>
            <a:custGeom>
              <a:avLst/>
              <a:gdLst>
                <a:gd name="T0" fmla="*/ 47 w 50"/>
                <a:gd name="T1" fmla="*/ 0 h 82"/>
                <a:gd name="T2" fmla="*/ 1 w 50"/>
                <a:gd name="T3" fmla="*/ 42 h 82"/>
                <a:gd name="T4" fmla="*/ 30 w 50"/>
                <a:gd name="T5" fmla="*/ 82 h 82"/>
                <a:gd name="T6" fmla="*/ 50 w 50"/>
                <a:gd name="T7" fmla="*/ 43 h 82"/>
                <a:gd name="T8" fmla="*/ 47 w 5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2">
                  <a:moveTo>
                    <a:pt x="47" y="0"/>
                  </a:moveTo>
                  <a:cubicBezTo>
                    <a:pt x="21" y="1"/>
                    <a:pt x="1" y="20"/>
                    <a:pt x="1" y="42"/>
                  </a:cubicBezTo>
                  <a:cubicBezTo>
                    <a:pt x="0" y="59"/>
                    <a:pt x="12" y="75"/>
                    <a:pt x="30" y="82"/>
                  </a:cubicBezTo>
                  <a:lnTo>
                    <a:pt x="50" y="43"/>
                  </a:lnTo>
                  <a:lnTo>
                    <a:pt x="47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rc 41"/>
            <p:cNvSpPr>
              <a:spLocks/>
            </p:cNvSpPr>
            <p:nvPr/>
          </p:nvSpPr>
          <p:spPr bwMode="auto">
            <a:xfrm>
              <a:off x="1861" y="2482"/>
              <a:ext cx="384" cy="642"/>
            </a:xfrm>
            <a:custGeom>
              <a:avLst/>
              <a:gdLst>
                <a:gd name="G0" fmla="+- 21600 0 0"/>
                <a:gd name="G1" fmla="+- 21560 0 0"/>
                <a:gd name="G2" fmla="+- 21600 0 0"/>
                <a:gd name="T0" fmla="*/ 12850 w 21600"/>
                <a:gd name="T1" fmla="*/ 41308 h 41308"/>
                <a:gd name="T2" fmla="*/ 20286 w 21600"/>
                <a:gd name="T3" fmla="*/ 0 h 41308"/>
                <a:gd name="T4" fmla="*/ 21600 w 21600"/>
                <a:gd name="T5" fmla="*/ 21560 h 4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08" fill="none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</a:path>
                <a:path w="21600" h="41308" stroke="0" extrusionOk="0">
                  <a:moveTo>
                    <a:pt x="12849" y="41308"/>
                  </a:moveTo>
                  <a:cubicBezTo>
                    <a:pt x="5037" y="37846"/>
                    <a:pt x="0" y="30104"/>
                    <a:pt x="0" y="21560"/>
                  </a:cubicBezTo>
                  <a:cubicBezTo>
                    <a:pt x="-1" y="10140"/>
                    <a:pt x="8888" y="694"/>
                    <a:pt x="20286" y="0"/>
                  </a:cubicBezTo>
                  <a:lnTo>
                    <a:pt x="21600" y="2156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2893" y="3368"/>
              <a:ext cx="1471" cy="392"/>
            </a:xfrm>
            <a:custGeom>
              <a:avLst/>
              <a:gdLst>
                <a:gd name="T0" fmla="*/ 0 w 184"/>
                <a:gd name="T1" fmla="*/ 10 h 49"/>
                <a:gd name="T2" fmla="*/ 100 w 184"/>
                <a:gd name="T3" fmla="*/ 49 h 49"/>
                <a:gd name="T4" fmla="*/ 184 w 184"/>
                <a:gd name="T5" fmla="*/ 28 h 49"/>
                <a:gd name="T6" fmla="*/ 100 w 184"/>
                <a:gd name="T7" fmla="*/ 0 h 49"/>
                <a:gd name="T8" fmla="*/ 0 w 184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9">
                  <a:moveTo>
                    <a:pt x="0" y="10"/>
                  </a:moveTo>
                  <a:cubicBezTo>
                    <a:pt x="9" y="33"/>
                    <a:pt x="51" y="49"/>
                    <a:pt x="100" y="49"/>
                  </a:cubicBezTo>
                  <a:cubicBezTo>
                    <a:pt x="134" y="49"/>
                    <a:pt x="165" y="41"/>
                    <a:pt x="184" y="28"/>
                  </a:cubicBezTo>
                  <a:lnTo>
                    <a:pt x="10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Arc 43"/>
            <p:cNvSpPr>
              <a:spLocks/>
            </p:cNvSpPr>
            <p:nvPr/>
          </p:nvSpPr>
          <p:spPr bwMode="auto">
            <a:xfrm>
              <a:off x="2903" y="3368"/>
              <a:ext cx="1458" cy="392"/>
            </a:xfrm>
            <a:custGeom>
              <a:avLst/>
              <a:gdLst>
                <a:gd name="G0" fmla="+- 21147 0 0"/>
                <a:gd name="G1" fmla="+- 0 0 0"/>
                <a:gd name="G2" fmla="+- 21600 0 0"/>
                <a:gd name="T0" fmla="*/ 38812 w 38812"/>
                <a:gd name="T1" fmla="*/ 12430 h 21600"/>
                <a:gd name="T2" fmla="*/ 0 w 38812"/>
                <a:gd name="T3" fmla="*/ 4400 h 21600"/>
                <a:gd name="T4" fmla="*/ 21147 w 3881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12" h="21600" fill="none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</a:path>
                <a:path w="38812" h="21600" stroke="0" extrusionOk="0">
                  <a:moveTo>
                    <a:pt x="38812" y="12430"/>
                  </a:moveTo>
                  <a:cubicBezTo>
                    <a:pt x="34766" y="18179"/>
                    <a:pt x="28176" y="21599"/>
                    <a:pt x="21147" y="21600"/>
                  </a:cubicBezTo>
                  <a:cubicBezTo>
                    <a:pt x="10913" y="21600"/>
                    <a:pt x="2084" y="14418"/>
                    <a:pt x="-1" y="4400"/>
                  </a:cubicBezTo>
                  <a:lnTo>
                    <a:pt x="21147" y="0"/>
                  </a:lnTo>
                  <a:close/>
                </a:path>
              </a:pathLst>
            </a:custGeom>
            <a:noFill/>
            <a:ln w="25400">
              <a:solidFill>
                <a:srgbClr val="6C8F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6789738" y="1667354"/>
            <a:ext cx="989012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 flipV="1">
            <a:off x="7085013" y="1689579"/>
            <a:ext cx="676275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H="1">
            <a:off x="6567488" y="2296004"/>
            <a:ext cx="477837" cy="1101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 flipV="1">
            <a:off x="5797550" y="2280129"/>
            <a:ext cx="398463" cy="4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50"/>
          <p:cNvSpPr>
            <a:spLocks noChangeShapeType="1"/>
          </p:cNvSpPr>
          <p:nvPr/>
        </p:nvSpPr>
        <p:spPr bwMode="auto">
          <a:xfrm flipV="1">
            <a:off x="5094288" y="2815116"/>
            <a:ext cx="677862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51"/>
          <p:cNvSpPr>
            <a:spLocks noChangeShapeType="1"/>
          </p:cNvSpPr>
          <p:nvPr/>
        </p:nvSpPr>
        <p:spPr bwMode="auto">
          <a:xfrm>
            <a:off x="3455256" y="3188179"/>
            <a:ext cx="1615219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52"/>
          <p:cNvSpPr>
            <a:spLocks noChangeShapeType="1"/>
          </p:cNvSpPr>
          <p:nvPr/>
        </p:nvSpPr>
        <p:spPr bwMode="auto">
          <a:xfrm>
            <a:off x="2837327" y="1632429"/>
            <a:ext cx="79533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54"/>
          <p:cNvSpPr>
            <a:spLocks noChangeShapeType="1"/>
          </p:cNvSpPr>
          <p:nvPr/>
        </p:nvSpPr>
        <p:spPr bwMode="auto">
          <a:xfrm flipH="1">
            <a:off x="3917950" y="2328558"/>
            <a:ext cx="185472" cy="361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55"/>
          <p:cNvSpPr>
            <a:spLocks noChangeShapeType="1"/>
          </p:cNvSpPr>
          <p:nvPr/>
        </p:nvSpPr>
        <p:spPr bwMode="auto">
          <a:xfrm>
            <a:off x="3063388" y="2274086"/>
            <a:ext cx="240200" cy="779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2775415" y="1624491"/>
            <a:ext cx="249237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9" name="Group 57"/>
          <p:cNvGrpSpPr>
            <a:grpSpLocks/>
          </p:cNvGrpSpPr>
          <p:nvPr/>
        </p:nvGrpSpPr>
        <p:grpSpPr bwMode="auto">
          <a:xfrm>
            <a:off x="7651750" y="1559404"/>
            <a:ext cx="365125" cy="234950"/>
            <a:chOff x="3537" y="1975"/>
            <a:chExt cx="1319" cy="775"/>
          </a:xfrm>
        </p:grpSpPr>
        <p:sp>
          <p:nvSpPr>
            <p:cNvPr id="50" name="AutoShape 58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" name="Group 59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52" name="Oval 60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Rectangle 61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Rectangle 62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Oval 63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6" name="Group 64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59" name="Group 65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69" name="Freeform 66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0" name="Freeform 67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" name="Freeform 68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69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3" name="Freeform 70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4" name="Freeform 71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5" name="Freeform 72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6" name="Freeform 73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0" name="Group 74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61" name="Freeform 75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" name="Freeform 76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" name="Freeform 77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" name="Freeform 78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" name="Freeform 79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" name="Freeform 80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" name="Freeform 81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" name="Freeform 82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57" name="Line 83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Line 84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77" name="Group 113"/>
          <p:cNvGrpSpPr>
            <a:grpSpLocks/>
          </p:cNvGrpSpPr>
          <p:nvPr/>
        </p:nvGrpSpPr>
        <p:grpSpPr bwMode="auto">
          <a:xfrm>
            <a:off x="2645240" y="1546704"/>
            <a:ext cx="365125" cy="234950"/>
            <a:chOff x="3537" y="1975"/>
            <a:chExt cx="1319" cy="775"/>
          </a:xfrm>
        </p:grpSpPr>
        <p:sp>
          <p:nvSpPr>
            <p:cNvPr id="78" name="AutoShape 11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79" name="Group 11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80" name="Oval 11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Rectangle 11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Rectangle 11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Oval 11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4" name="Group 12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87" name="Group 12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97" name="Freeform 12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8" name="Freeform 12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9" name="Freeform 12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0" name="Freeform 12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1" name="Freeform 12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2" name="Freeform 12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" name="Freeform 12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4" name="Freeform 12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88" name="Group 13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89" name="Freeform 13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0" name="Freeform 13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1" name="Freeform 13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2" name="Freeform 13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3" name="Freeform 13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4" name="Freeform 13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5" name="Freeform 13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6" name="Freeform 13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85" name="Line 13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Line 14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05" name="Group 141"/>
          <p:cNvGrpSpPr>
            <a:grpSpLocks/>
          </p:cNvGrpSpPr>
          <p:nvPr/>
        </p:nvGrpSpPr>
        <p:grpSpPr bwMode="auto">
          <a:xfrm>
            <a:off x="3448515" y="1500666"/>
            <a:ext cx="365125" cy="234950"/>
            <a:chOff x="3537" y="1975"/>
            <a:chExt cx="1319" cy="775"/>
          </a:xfrm>
        </p:grpSpPr>
        <p:sp>
          <p:nvSpPr>
            <p:cNvPr id="106" name="AutoShape 142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7" name="Group 143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108" name="Oval 144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Rectangle 145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Rectangle 146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Oval 147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2" name="Group 148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115" name="Group 149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125" name="Freeform 150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6" name="Freeform 151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" name="Freeform 152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8" name="Freeform 153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9" name="Freeform 154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0" name="Freeform 155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1" name="Freeform 156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2" name="Freeform 157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6" name="Group 158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117" name="Freeform 159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8" name="Freeform 160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9" name="Freeform 161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0" name="Freeform 162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1" name="Freeform 163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2" name="Freeform 164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" name="Freeform 165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" name="Freeform 166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13" name="Line 167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Line 168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3" name="Group 169"/>
          <p:cNvGrpSpPr>
            <a:grpSpLocks/>
          </p:cNvGrpSpPr>
          <p:nvPr/>
        </p:nvGrpSpPr>
        <p:grpSpPr bwMode="auto">
          <a:xfrm>
            <a:off x="2875427" y="2064229"/>
            <a:ext cx="365125" cy="234950"/>
            <a:chOff x="3537" y="1975"/>
            <a:chExt cx="1319" cy="775"/>
          </a:xfrm>
        </p:grpSpPr>
        <p:sp>
          <p:nvSpPr>
            <p:cNvPr id="134" name="AutoShape 170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5" name="Group 171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136" name="Oval 172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Rectangle 173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Rectangle 174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Oval 175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40" name="Group 176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143" name="Group 177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153" name="Freeform 178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4" name="Freeform 179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5" name="Freeform 180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6" name="Freeform 181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7" name="Freeform 182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8" name="Freeform 183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9" name="Freeform 184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0" name="Freeform 185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44" name="Group 186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145" name="Freeform 187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" name="Freeform 188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7" name="Freeform 189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8" name="Freeform 190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9" name="Freeform 191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0" name="Freeform 192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1" name="Freeform 193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2" name="Freeform 194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41" name="Line 195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Line 196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1" name="Text Box 197"/>
          <p:cNvSpPr txBox="1">
            <a:spLocks noChangeArrowheads="1"/>
          </p:cNvSpPr>
          <p:nvPr/>
        </p:nvSpPr>
        <p:spPr bwMode="auto">
          <a:xfrm>
            <a:off x="2438865" y="1667354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A</a:t>
            </a:r>
          </a:p>
        </p:txBody>
      </p:sp>
      <p:sp>
        <p:nvSpPr>
          <p:cNvPr id="162" name="Text Box 202"/>
          <p:cNvSpPr txBox="1">
            <a:spLocks noChangeArrowheads="1"/>
          </p:cNvSpPr>
          <p:nvPr/>
        </p:nvSpPr>
        <p:spPr bwMode="auto">
          <a:xfrm>
            <a:off x="6413500" y="1500666"/>
            <a:ext cx="25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L</a:t>
            </a:r>
          </a:p>
        </p:txBody>
      </p:sp>
      <p:sp>
        <p:nvSpPr>
          <p:cNvPr id="163" name="Text Box 203"/>
          <p:cNvSpPr txBox="1">
            <a:spLocks noChangeArrowheads="1"/>
          </p:cNvSpPr>
          <p:nvPr/>
        </p:nvSpPr>
        <p:spPr bwMode="auto">
          <a:xfrm>
            <a:off x="7720013" y="1759429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M</a:t>
            </a:r>
          </a:p>
        </p:txBody>
      </p:sp>
      <p:sp>
        <p:nvSpPr>
          <p:cNvPr id="164" name="Text Box 205"/>
          <p:cNvSpPr txBox="1">
            <a:spLocks noChangeArrowheads="1"/>
          </p:cNvSpPr>
          <p:nvPr/>
        </p:nvSpPr>
        <p:spPr bwMode="auto">
          <a:xfrm>
            <a:off x="6962775" y="1984854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K</a:t>
            </a:r>
          </a:p>
        </p:txBody>
      </p:sp>
      <p:sp>
        <p:nvSpPr>
          <p:cNvPr id="165" name="Text Box 206"/>
          <p:cNvSpPr txBox="1">
            <a:spLocks noChangeArrowheads="1"/>
          </p:cNvSpPr>
          <p:nvPr/>
        </p:nvSpPr>
        <p:spPr bwMode="auto">
          <a:xfrm>
            <a:off x="5997575" y="1975329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J</a:t>
            </a:r>
          </a:p>
        </p:txBody>
      </p:sp>
      <p:sp>
        <p:nvSpPr>
          <p:cNvPr id="166" name="Text Box 207"/>
          <p:cNvSpPr txBox="1">
            <a:spLocks noChangeArrowheads="1"/>
          </p:cNvSpPr>
          <p:nvPr/>
        </p:nvSpPr>
        <p:spPr bwMode="auto">
          <a:xfrm>
            <a:off x="6675438" y="3324704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>
                <a:latin typeface="Times New Roman" pitchFamily="18" charset="0"/>
              </a:rPr>
              <a:t>I</a:t>
            </a:r>
          </a:p>
        </p:txBody>
      </p:sp>
      <p:sp>
        <p:nvSpPr>
          <p:cNvPr id="167" name="Text Box 208"/>
          <p:cNvSpPr txBox="1">
            <a:spLocks noChangeArrowheads="1"/>
          </p:cNvSpPr>
          <p:nvPr/>
        </p:nvSpPr>
        <p:spPr bwMode="auto">
          <a:xfrm>
            <a:off x="5695950" y="2864329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H</a:t>
            </a:r>
          </a:p>
        </p:txBody>
      </p:sp>
      <p:sp>
        <p:nvSpPr>
          <p:cNvPr id="168" name="Text Box 209"/>
          <p:cNvSpPr txBox="1">
            <a:spLocks noChangeArrowheads="1"/>
          </p:cNvSpPr>
          <p:nvPr/>
        </p:nvSpPr>
        <p:spPr bwMode="auto">
          <a:xfrm>
            <a:off x="4886325" y="2972279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G</a:t>
            </a:r>
          </a:p>
        </p:txBody>
      </p:sp>
      <p:sp>
        <p:nvSpPr>
          <p:cNvPr id="169" name="Text Box 210"/>
          <p:cNvSpPr txBox="1">
            <a:spLocks noChangeArrowheads="1"/>
          </p:cNvSpPr>
          <p:nvPr/>
        </p:nvSpPr>
        <p:spPr bwMode="auto">
          <a:xfrm>
            <a:off x="3360927" y="3331620"/>
            <a:ext cx="25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E</a:t>
            </a:r>
          </a:p>
        </p:txBody>
      </p:sp>
      <p:sp>
        <p:nvSpPr>
          <p:cNvPr id="170" name="Text Box 211"/>
          <p:cNvSpPr txBox="1">
            <a:spLocks noChangeArrowheads="1"/>
          </p:cNvSpPr>
          <p:nvPr/>
        </p:nvSpPr>
        <p:spPr bwMode="auto">
          <a:xfrm>
            <a:off x="3856038" y="2848454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F</a:t>
            </a:r>
          </a:p>
        </p:txBody>
      </p:sp>
      <p:sp>
        <p:nvSpPr>
          <p:cNvPr id="171" name="Text Box 212"/>
          <p:cNvSpPr txBox="1">
            <a:spLocks noChangeArrowheads="1"/>
          </p:cNvSpPr>
          <p:nvPr/>
        </p:nvSpPr>
        <p:spPr bwMode="auto">
          <a:xfrm>
            <a:off x="2605552" y="1956279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C</a:t>
            </a:r>
          </a:p>
        </p:txBody>
      </p:sp>
      <p:sp>
        <p:nvSpPr>
          <p:cNvPr id="172" name="Text Box 213"/>
          <p:cNvSpPr txBox="1">
            <a:spLocks noChangeArrowheads="1"/>
          </p:cNvSpPr>
          <p:nvPr/>
        </p:nvSpPr>
        <p:spPr bwMode="auto">
          <a:xfrm>
            <a:off x="3800940" y="1440341"/>
            <a:ext cx="25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B</a:t>
            </a:r>
          </a:p>
        </p:txBody>
      </p:sp>
      <p:sp>
        <p:nvSpPr>
          <p:cNvPr id="173" name="Line 219"/>
          <p:cNvSpPr>
            <a:spLocks noChangeShapeType="1"/>
          </p:cNvSpPr>
          <p:nvPr/>
        </p:nvSpPr>
        <p:spPr bwMode="auto">
          <a:xfrm>
            <a:off x="3546940" y="1608616"/>
            <a:ext cx="663575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4" name="Group 220"/>
          <p:cNvGrpSpPr>
            <a:grpSpLocks/>
          </p:cNvGrpSpPr>
          <p:nvPr/>
        </p:nvGrpSpPr>
        <p:grpSpPr bwMode="auto">
          <a:xfrm>
            <a:off x="3988265" y="2095979"/>
            <a:ext cx="365125" cy="234950"/>
            <a:chOff x="3537" y="1975"/>
            <a:chExt cx="1319" cy="775"/>
          </a:xfrm>
        </p:grpSpPr>
        <p:sp>
          <p:nvSpPr>
            <p:cNvPr id="175" name="AutoShape 221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76" name="Group 222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177" name="Oval 223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Rectangle 224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Rectangle 225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Oval 226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81" name="Group 227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184" name="Group 228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194" name="Freeform 229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" name="Freeform 230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6" name="Freeform 231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7" name="Freeform 232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8" name="Freeform 233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9" name="Freeform 234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0" name="Freeform 235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1" name="Freeform 236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5" name="Group 237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186" name="Freeform 238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7" name="Freeform 239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8" name="Freeform 240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9" name="Freeform 241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0" name="Freeform 242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1" name="Freeform 243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" name="Freeform 244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3" name="Freeform 245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82" name="Line 246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Line 247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2" name="Text Box 304"/>
          <p:cNvSpPr txBox="1">
            <a:spLocks noChangeArrowheads="1"/>
          </p:cNvSpPr>
          <p:nvPr/>
        </p:nvSpPr>
        <p:spPr bwMode="auto">
          <a:xfrm>
            <a:off x="4081927" y="1884841"/>
            <a:ext cx="25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D</a:t>
            </a:r>
          </a:p>
        </p:txBody>
      </p:sp>
      <p:grpSp>
        <p:nvGrpSpPr>
          <p:cNvPr id="203" name="Group 305"/>
          <p:cNvGrpSpPr>
            <a:grpSpLocks/>
          </p:cNvGrpSpPr>
          <p:nvPr/>
        </p:nvGrpSpPr>
        <p:grpSpPr bwMode="auto">
          <a:xfrm>
            <a:off x="5654675" y="2573816"/>
            <a:ext cx="322263" cy="339725"/>
            <a:chOff x="2677" y="2678"/>
            <a:chExt cx="314" cy="335"/>
          </a:xfrm>
        </p:grpSpPr>
        <p:sp>
          <p:nvSpPr>
            <p:cNvPr id="204" name="Freeform 306"/>
            <p:cNvSpPr>
              <a:spLocks/>
            </p:cNvSpPr>
            <p:nvPr/>
          </p:nvSpPr>
          <p:spPr bwMode="auto">
            <a:xfrm>
              <a:off x="2680" y="2906"/>
              <a:ext cx="311" cy="107"/>
            </a:xfrm>
            <a:custGeom>
              <a:avLst/>
              <a:gdLst>
                <a:gd name="T0" fmla="*/ 311 w 311"/>
                <a:gd name="T1" fmla="*/ 54 h 107"/>
                <a:gd name="T2" fmla="*/ 304 w 311"/>
                <a:gd name="T3" fmla="*/ 68 h 107"/>
                <a:gd name="T4" fmla="*/ 286 w 311"/>
                <a:gd name="T5" fmla="*/ 82 h 107"/>
                <a:gd name="T6" fmla="*/ 254 w 311"/>
                <a:gd name="T7" fmla="*/ 96 h 107"/>
                <a:gd name="T8" fmla="*/ 211 w 311"/>
                <a:gd name="T9" fmla="*/ 103 h 107"/>
                <a:gd name="T10" fmla="*/ 168 w 311"/>
                <a:gd name="T11" fmla="*/ 107 h 107"/>
                <a:gd name="T12" fmla="*/ 122 w 311"/>
                <a:gd name="T13" fmla="*/ 107 h 107"/>
                <a:gd name="T14" fmla="*/ 75 w 311"/>
                <a:gd name="T15" fmla="*/ 100 h 107"/>
                <a:gd name="T16" fmla="*/ 40 w 311"/>
                <a:gd name="T17" fmla="*/ 89 h 107"/>
                <a:gd name="T18" fmla="*/ 15 w 311"/>
                <a:gd name="T19" fmla="*/ 75 h 107"/>
                <a:gd name="T20" fmla="*/ 0 w 311"/>
                <a:gd name="T21" fmla="*/ 61 h 107"/>
                <a:gd name="T22" fmla="*/ 0 w 311"/>
                <a:gd name="T23" fmla="*/ 46 h 107"/>
                <a:gd name="T24" fmla="*/ 15 w 311"/>
                <a:gd name="T25" fmla="*/ 29 h 107"/>
                <a:gd name="T26" fmla="*/ 40 w 311"/>
                <a:gd name="T27" fmla="*/ 14 h 107"/>
                <a:gd name="T28" fmla="*/ 75 w 311"/>
                <a:gd name="T29" fmla="*/ 7 h 107"/>
                <a:gd name="T30" fmla="*/ 122 w 311"/>
                <a:gd name="T31" fmla="*/ 0 h 107"/>
                <a:gd name="T32" fmla="*/ 168 w 311"/>
                <a:gd name="T33" fmla="*/ 0 h 107"/>
                <a:gd name="T34" fmla="*/ 211 w 311"/>
                <a:gd name="T35" fmla="*/ 4 h 107"/>
                <a:gd name="T36" fmla="*/ 254 w 311"/>
                <a:gd name="T37" fmla="*/ 11 h 107"/>
                <a:gd name="T38" fmla="*/ 286 w 311"/>
                <a:gd name="T39" fmla="*/ 21 h 107"/>
                <a:gd name="T40" fmla="*/ 304 w 311"/>
                <a:gd name="T41" fmla="*/ 36 h 107"/>
                <a:gd name="T42" fmla="*/ 311 w 311"/>
                <a:gd name="T4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1" h="107">
                  <a:moveTo>
                    <a:pt x="311" y="54"/>
                  </a:moveTo>
                  <a:lnTo>
                    <a:pt x="304" y="68"/>
                  </a:lnTo>
                  <a:lnTo>
                    <a:pt x="286" y="82"/>
                  </a:lnTo>
                  <a:lnTo>
                    <a:pt x="254" y="96"/>
                  </a:lnTo>
                  <a:lnTo>
                    <a:pt x="211" y="103"/>
                  </a:lnTo>
                  <a:lnTo>
                    <a:pt x="168" y="107"/>
                  </a:lnTo>
                  <a:lnTo>
                    <a:pt x="122" y="107"/>
                  </a:lnTo>
                  <a:lnTo>
                    <a:pt x="75" y="100"/>
                  </a:lnTo>
                  <a:lnTo>
                    <a:pt x="40" y="89"/>
                  </a:lnTo>
                  <a:lnTo>
                    <a:pt x="15" y="75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15" y="29"/>
                  </a:lnTo>
                  <a:lnTo>
                    <a:pt x="40" y="14"/>
                  </a:lnTo>
                  <a:lnTo>
                    <a:pt x="75" y="7"/>
                  </a:lnTo>
                  <a:lnTo>
                    <a:pt x="122" y="0"/>
                  </a:lnTo>
                  <a:lnTo>
                    <a:pt x="168" y="0"/>
                  </a:lnTo>
                  <a:lnTo>
                    <a:pt x="211" y="4"/>
                  </a:lnTo>
                  <a:lnTo>
                    <a:pt x="254" y="11"/>
                  </a:lnTo>
                  <a:lnTo>
                    <a:pt x="286" y="21"/>
                  </a:lnTo>
                  <a:lnTo>
                    <a:pt x="304" y="36"/>
                  </a:lnTo>
                  <a:lnTo>
                    <a:pt x="311" y="54"/>
                  </a:lnTo>
                  <a:close/>
                </a:path>
              </a:pathLst>
            </a:custGeom>
            <a:solidFill>
              <a:srgbClr val="0078AA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Rectangle 307"/>
            <p:cNvSpPr>
              <a:spLocks noChangeArrowheads="1"/>
            </p:cNvSpPr>
            <p:nvPr/>
          </p:nvSpPr>
          <p:spPr bwMode="auto">
            <a:xfrm>
              <a:off x="2677" y="2732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Rectangle 308"/>
            <p:cNvSpPr>
              <a:spLocks noChangeArrowheads="1"/>
            </p:cNvSpPr>
            <p:nvPr/>
          </p:nvSpPr>
          <p:spPr bwMode="auto">
            <a:xfrm>
              <a:off x="2677" y="2732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Freeform 309"/>
            <p:cNvSpPr>
              <a:spLocks/>
            </p:cNvSpPr>
            <p:nvPr/>
          </p:nvSpPr>
          <p:spPr bwMode="auto">
            <a:xfrm>
              <a:off x="2680" y="2678"/>
              <a:ext cx="311" cy="107"/>
            </a:xfrm>
            <a:custGeom>
              <a:avLst/>
              <a:gdLst>
                <a:gd name="T0" fmla="*/ 311 w 311"/>
                <a:gd name="T1" fmla="*/ 54 h 107"/>
                <a:gd name="T2" fmla="*/ 304 w 311"/>
                <a:gd name="T3" fmla="*/ 68 h 107"/>
                <a:gd name="T4" fmla="*/ 286 w 311"/>
                <a:gd name="T5" fmla="*/ 82 h 107"/>
                <a:gd name="T6" fmla="*/ 254 w 311"/>
                <a:gd name="T7" fmla="*/ 96 h 107"/>
                <a:gd name="T8" fmla="*/ 211 w 311"/>
                <a:gd name="T9" fmla="*/ 104 h 107"/>
                <a:gd name="T10" fmla="*/ 168 w 311"/>
                <a:gd name="T11" fmla="*/ 107 h 107"/>
                <a:gd name="T12" fmla="*/ 122 w 311"/>
                <a:gd name="T13" fmla="*/ 107 h 107"/>
                <a:gd name="T14" fmla="*/ 75 w 311"/>
                <a:gd name="T15" fmla="*/ 100 h 107"/>
                <a:gd name="T16" fmla="*/ 40 w 311"/>
                <a:gd name="T17" fmla="*/ 89 h 107"/>
                <a:gd name="T18" fmla="*/ 15 w 311"/>
                <a:gd name="T19" fmla="*/ 75 h 107"/>
                <a:gd name="T20" fmla="*/ 0 w 311"/>
                <a:gd name="T21" fmla="*/ 61 h 107"/>
                <a:gd name="T22" fmla="*/ 0 w 311"/>
                <a:gd name="T23" fmla="*/ 47 h 107"/>
                <a:gd name="T24" fmla="*/ 15 w 311"/>
                <a:gd name="T25" fmla="*/ 29 h 107"/>
                <a:gd name="T26" fmla="*/ 40 w 311"/>
                <a:gd name="T27" fmla="*/ 15 h 107"/>
                <a:gd name="T28" fmla="*/ 75 w 311"/>
                <a:gd name="T29" fmla="*/ 7 h 107"/>
                <a:gd name="T30" fmla="*/ 122 w 311"/>
                <a:gd name="T31" fmla="*/ 0 h 107"/>
                <a:gd name="T32" fmla="*/ 168 w 311"/>
                <a:gd name="T33" fmla="*/ 0 h 107"/>
                <a:gd name="T34" fmla="*/ 211 w 311"/>
                <a:gd name="T35" fmla="*/ 4 h 107"/>
                <a:gd name="T36" fmla="*/ 254 w 311"/>
                <a:gd name="T37" fmla="*/ 11 h 107"/>
                <a:gd name="T38" fmla="*/ 286 w 311"/>
                <a:gd name="T39" fmla="*/ 22 h 107"/>
                <a:gd name="T40" fmla="*/ 304 w 311"/>
                <a:gd name="T41" fmla="*/ 36 h 107"/>
                <a:gd name="T42" fmla="*/ 311 w 311"/>
                <a:gd name="T4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1" h="107">
                  <a:moveTo>
                    <a:pt x="311" y="54"/>
                  </a:moveTo>
                  <a:lnTo>
                    <a:pt x="304" y="68"/>
                  </a:lnTo>
                  <a:lnTo>
                    <a:pt x="286" y="82"/>
                  </a:lnTo>
                  <a:lnTo>
                    <a:pt x="254" y="96"/>
                  </a:lnTo>
                  <a:lnTo>
                    <a:pt x="211" y="104"/>
                  </a:lnTo>
                  <a:lnTo>
                    <a:pt x="168" y="107"/>
                  </a:lnTo>
                  <a:lnTo>
                    <a:pt x="122" y="107"/>
                  </a:lnTo>
                  <a:lnTo>
                    <a:pt x="75" y="100"/>
                  </a:lnTo>
                  <a:lnTo>
                    <a:pt x="40" y="89"/>
                  </a:lnTo>
                  <a:lnTo>
                    <a:pt x="15" y="75"/>
                  </a:lnTo>
                  <a:lnTo>
                    <a:pt x="0" y="61"/>
                  </a:lnTo>
                  <a:lnTo>
                    <a:pt x="0" y="47"/>
                  </a:lnTo>
                  <a:lnTo>
                    <a:pt x="15" y="29"/>
                  </a:lnTo>
                  <a:lnTo>
                    <a:pt x="40" y="15"/>
                  </a:lnTo>
                  <a:lnTo>
                    <a:pt x="75" y="7"/>
                  </a:lnTo>
                  <a:lnTo>
                    <a:pt x="122" y="0"/>
                  </a:lnTo>
                  <a:lnTo>
                    <a:pt x="168" y="0"/>
                  </a:lnTo>
                  <a:lnTo>
                    <a:pt x="211" y="4"/>
                  </a:lnTo>
                  <a:lnTo>
                    <a:pt x="254" y="11"/>
                  </a:lnTo>
                  <a:lnTo>
                    <a:pt x="286" y="22"/>
                  </a:lnTo>
                  <a:lnTo>
                    <a:pt x="304" y="36"/>
                  </a:lnTo>
                  <a:lnTo>
                    <a:pt x="311" y="54"/>
                  </a:lnTo>
                  <a:close/>
                </a:path>
              </a:pathLst>
            </a:custGeom>
            <a:solidFill>
              <a:srgbClr val="00B4FF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Freeform 310"/>
            <p:cNvSpPr>
              <a:spLocks/>
            </p:cNvSpPr>
            <p:nvPr/>
          </p:nvSpPr>
          <p:spPr bwMode="auto">
            <a:xfrm>
              <a:off x="2837" y="2693"/>
              <a:ext cx="104" cy="32"/>
            </a:xfrm>
            <a:custGeom>
              <a:avLst/>
              <a:gdLst>
                <a:gd name="T0" fmla="*/ 0 w 104"/>
                <a:gd name="T1" fmla="*/ 25 h 32"/>
                <a:gd name="T2" fmla="*/ 25 w 104"/>
                <a:gd name="T3" fmla="*/ 32 h 32"/>
                <a:gd name="T4" fmla="*/ 79 w 104"/>
                <a:gd name="T5" fmla="*/ 10 h 32"/>
                <a:gd name="T6" fmla="*/ 104 w 104"/>
                <a:gd name="T7" fmla="*/ 17 h 32"/>
                <a:gd name="T8" fmla="*/ 89 w 104"/>
                <a:gd name="T9" fmla="*/ 0 h 32"/>
                <a:gd name="T10" fmla="*/ 25 w 104"/>
                <a:gd name="T11" fmla="*/ 0 h 32"/>
                <a:gd name="T12" fmla="*/ 50 w 104"/>
                <a:gd name="T13" fmla="*/ 3 h 32"/>
                <a:gd name="T14" fmla="*/ 0 w 104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2">
                  <a:moveTo>
                    <a:pt x="0" y="25"/>
                  </a:moveTo>
                  <a:lnTo>
                    <a:pt x="25" y="32"/>
                  </a:lnTo>
                  <a:lnTo>
                    <a:pt x="79" y="10"/>
                  </a:lnTo>
                  <a:lnTo>
                    <a:pt x="104" y="1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" name="Freeform 311"/>
            <p:cNvSpPr>
              <a:spLocks/>
            </p:cNvSpPr>
            <p:nvPr/>
          </p:nvSpPr>
          <p:spPr bwMode="auto">
            <a:xfrm>
              <a:off x="2837" y="2693"/>
              <a:ext cx="104" cy="32"/>
            </a:xfrm>
            <a:custGeom>
              <a:avLst/>
              <a:gdLst>
                <a:gd name="T0" fmla="*/ 0 w 104"/>
                <a:gd name="T1" fmla="*/ 25 h 32"/>
                <a:gd name="T2" fmla="*/ 25 w 104"/>
                <a:gd name="T3" fmla="*/ 32 h 32"/>
                <a:gd name="T4" fmla="*/ 79 w 104"/>
                <a:gd name="T5" fmla="*/ 10 h 32"/>
                <a:gd name="T6" fmla="*/ 104 w 104"/>
                <a:gd name="T7" fmla="*/ 17 h 32"/>
                <a:gd name="T8" fmla="*/ 89 w 104"/>
                <a:gd name="T9" fmla="*/ 0 h 32"/>
                <a:gd name="T10" fmla="*/ 25 w 104"/>
                <a:gd name="T11" fmla="*/ 0 h 32"/>
                <a:gd name="T12" fmla="*/ 50 w 104"/>
                <a:gd name="T13" fmla="*/ 3 h 32"/>
                <a:gd name="T14" fmla="*/ 0 w 104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2">
                  <a:moveTo>
                    <a:pt x="0" y="25"/>
                  </a:moveTo>
                  <a:lnTo>
                    <a:pt x="25" y="32"/>
                  </a:lnTo>
                  <a:lnTo>
                    <a:pt x="79" y="10"/>
                  </a:lnTo>
                  <a:lnTo>
                    <a:pt x="104" y="1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Freeform 312"/>
            <p:cNvSpPr>
              <a:spLocks/>
            </p:cNvSpPr>
            <p:nvPr/>
          </p:nvSpPr>
          <p:spPr bwMode="auto">
            <a:xfrm>
              <a:off x="2727" y="2732"/>
              <a:ext cx="100" cy="35"/>
            </a:xfrm>
            <a:custGeom>
              <a:avLst/>
              <a:gdLst>
                <a:gd name="T0" fmla="*/ 100 w 100"/>
                <a:gd name="T1" fmla="*/ 7 h 35"/>
                <a:gd name="T2" fmla="*/ 78 w 100"/>
                <a:gd name="T3" fmla="*/ 0 h 35"/>
                <a:gd name="T4" fmla="*/ 25 w 100"/>
                <a:gd name="T5" fmla="*/ 21 h 35"/>
                <a:gd name="T6" fmla="*/ 0 w 100"/>
                <a:gd name="T7" fmla="*/ 14 h 35"/>
                <a:gd name="T8" fmla="*/ 10 w 100"/>
                <a:gd name="T9" fmla="*/ 35 h 35"/>
                <a:gd name="T10" fmla="*/ 78 w 100"/>
                <a:gd name="T11" fmla="*/ 35 h 35"/>
                <a:gd name="T12" fmla="*/ 50 w 100"/>
                <a:gd name="T13" fmla="*/ 28 h 35"/>
                <a:gd name="T14" fmla="*/ 100 w 100"/>
                <a:gd name="T1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100" y="7"/>
                  </a:moveTo>
                  <a:lnTo>
                    <a:pt x="78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0" y="35"/>
                  </a:lnTo>
                  <a:lnTo>
                    <a:pt x="78" y="35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Freeform 313"/>
            <p:cNvSpPr>
              <a:spLocks/>
            </p:cNvSpPr>
            <p:nvPr/>
          </p:nvSpPr>
          <p:spPr bwMode="auto">
            <a:xfrm>
              <a:off x="2727" y="2732"/>
              <a:ext cx="100" cy="35"/>
            </a:xfrm>
            <a:custGeom>
              <a:avLst/>
              <a:gdLst>
                <a:gd name="T0" fmla="*/ 100 w 100"/>
                <a:gd name="T1" fmla="*/ 7 h 35"/>
                <a:gd name="T2" fmla="*/ 78 w 100"/>
                <a:gd name="T3" fmla="*/ 0 h 35"/>
                <a:gd name="T4" fmla="*/ 25 w 100"/>
                <a:gd name="T5" fmla="*/ 21 h 35"/>
                <a:gd name="T6" fmla="*/ 0 w 100"/>
                <a:gd name="T7" fmla="*/ 14 h 35"/>
                <a:gd name="T8" fmla="*/ 10 w 100"/>
                <a:gd name="T9" fmla="*/ 35 h 35"/>
                <a:gd name="T10" fmla="*/ 78 w 100"/>
                <a:gd name="T11" fmla="*/ 35 h 35"/>
                <a:gd name="T12" fmla="*/ 50 w 100"/>
                <a:gd name="T13" fmla="*/ 28 h 35"/>
                <a:gd name="T14" fmla="*/ 100 w 100"/>
                <a:gd name="T1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100" y="7"/>
                  </a:moveTo>
                  <a:lnTo>
                    <a:pt x="78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0" y="35"/>
                  </a:lnTo>
                  <a:lnTo>
                    <a:pt x="78" y="35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Freeform 314"/>
            <p:cNvSpPr>
              <a:spLocks/>
            </p:cNvSpPr>
            <p:nvPr/>
          </p:nvSpPr>
          <p:spPr bwMode="auto">
            <a:xfrm>
              <a:off x="2730" y="2689"/>
              <a:ext cx="104" cy="36"/>
            </a:xfrm>
            <a:custGeom>
              <a:avLst/>
              <a:gdLst>
                <a:gd name="T0" fmla="*/ 0 w 104"/>
                <a:gd name="T1" fmla="*/ 7 h 36"/>
                <a:gd name="T2" fmla="*/ 25 w 104"/>
                <a:gd name="T3" fmla="*/ 0 h 36"/>
                <a:gd name="T4" fmla="*/ 79 w 104"/>
                <a:gd name="T5" fmla="*/ 21 h 36"/>
                <a:gd name="T6" fmla="*/ 104 w 104"/>
                <a:gd name="T7" fmla="*/ 18 h 36"/>
                <a:gd name="T8" fmla="*/ 89 w 104"/>
                <a:gd name="T9" fmla="*/ 36 h 36"/>
                <a:gd name="T10" fmla="*/ 25 w 104"/>
                <a:gd name="T11" fmla="*/ 36 h 36"/>
                <a:gd name="T12" fmla="*/ 54 w 104"/>
                <a:gd name="T13" fmla="*/ 29 h 36"/>
                <a:gd name="T14" fmla="*/ 0 w 104"/>
                <a:gd name="T1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6">
                  <a:moveTo>
                    <a:pt x="0" y="7"/>
                  </a:moveTo>
                  <a:lnTo>
                    <a:pt x="25" y="0"/>
                  </a:lnTo>
                  <a:lnTo>
                    <a:pt x="79" y="21"/>
                  </a:lnTo>
                  <a:lnTo>
                    <a:pt x="104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4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" name="Freeform 315"/>
            <p:cNvSpPr>
              <a:spLocks/>
            </p:cNvSpPr>
            <p:nvPr/>
          </p:nvSpPr>
          <p:spPr bwMode="auto">
            <a:xfrm>
              <a:off x="2730" y="2689"/>
              <a:ext cx="104" cy="36"/>
            </a:xfrm>
            <a:custGeom>
              <a:avLst/>
              <a:gdLst>
                <a:gd name="T0" fmla="*/ 0 w 104"/>
                <a:gd name="T1" fmla="*/ 7 h 36"/>
                <a:gd name="T2" fmla="*/ 25 w 104"/>
                <a:gd name="T3" fmla="*/ 0 h 36"/>
                <a:gd name="T4" fmla="*/ 79 w 104"/>
                <a:gd name="T5" fmla="*/ 21 h 36"/>
                <a:gd name="T6" fmla="*/ 104 w 104"/>
                <a:gd name="T7" fmla="*/ 18 h 36"/>
                <a:gd name="T8" fmla="*/ 89 w 104"/>
                <a:gd name="T9" fmla="*/ 36 h 36"/>
                <a:gd name="T10" fmla="*/ 25 w 104"/>
                <a:gd name="T11" fmla="*/ 36 h 36"/>
                <a:gd name="T12" fmla="*/ 54 w 104"/>
                <a:gd name="T13" fmla="*/ 29 h 36"/>
                <a:gd name="T14" fmla="*/ 0 w 104"/>
                <a:gd name="T1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6">
                  <a:moveTo>
                    <a:pt x="0" y="7"/>
                  </a:moveTo>
                  <a:lnTo>
                    <a:pt x="25" y="0"/>
                  </a:lnTo>
                  <a:lnTo>
                    <a:pt x="79" y="21"/>
                  </a:lnTo>
                  <a:lnTo>
                    <a:pt x="104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4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Freeform 316"/>
            <p:cNvSpPr>
              <a:spLocks/>
            </p:cNvSpPr>
            <p:nvPr/>
          </p:nvSpPr>
          <p:spPr bwMode="auto">
            <a:xfrm>
              <a:off x="2834" y="2735"/>
              <a:ext cx="103" cy="36"/>
            </a:xfrm>
            <a:custGeom>
              <a:avLst/>
              <a:gdLst>
                <a:gd name="T0" fmla="*/ 103 w 103"/>
                <a:gd name="T1" fmla="*/ 29 h 36"/>
                <a:gd name="T2" fmla="*/ 78 w 103"/>
                <a:gd name="T3" fmla="*/ 36 h 36"/>
                <a:gd name="T4" fmla="*/ 28 w 103"/>
                <a:gd name="T5" fmla="*/ 11 h 36"/>
                <a:gd name="T6" fmla="*/ 0 w 103"/>
                <a:gd name="T7" fmla="*/ 18 h 36"/>
                <a:gd name="T8" fmla="*/ 14 w 103"/>
                <a:gd name="T9" fmla="*/ 0 h 36"/>
                <a:gd name="T10" fmla="*/ 78 w 103"/>
                <a:gd name="T11" fmla="*/ 0 h 36"/>
                <a:gd name="T12" fmla="*/ 53 w 103"/>
                <a:gd name="T13" fmla="*/ 7 h 36"/>
                <a:gd name="T14" fmla="*/ 103 w 103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6">
                  <a:moveTo>
                    <a:pt x="103" y="29"/>
                  </a:moveTo>
                  <a:lnTo>
                    <a:pt x="78" y="36"/>
                  </a:lnTo>
                  <a:lnTo>
                    <a:pt x="28" y="11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78" y="0"/>
                  </a:lnTo>
                  <a:lnTo>
                    <a:pt x="53" y="7"/>
                  </a:lnTo>
                  <a:lnTo>
                    <a:pt x="10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" name="Freeform 317"/>
            <p:cNvSpPr>
              <a:spLocks/>
            </p:cNvSpPr>
            <p:nvPr/>
          </p:nvSpPr>
          <p:spPr bwMode="auto">
            <a:xfrm>
              <a:off x="2834" y="2735"/>
              <a:ext cx="103" cy="36"/>
            </a:xfrm>
            <a:custGeom>
              <a:avLst/>
              <a:gdLst>
                <a:gd name="T0" fmla="*/ 103 w 103"/>
                <a:gd name="T1" fmla="*/ 29 h 36"/>
                <a:gd name="T2" fmla="*/ 78 w 103"/>
                <a:gd name="T3" fmla="*/ 36 h 36"/>
                <a:gd name="T4" fmla="*/ 28 w 103"/>
                <a:gd name="T5" fmla="*/ 11 h 36"/>
                <a:gd name="T6" fmla="*/ 0 w 103"/>
                <a:gd name="T7" fmla="*/ 18 h 36"/>
                <a:gd name="T8" fmla="*/ 14 w 103"/>
                <a:gd name="T9" fmla="*/ 0 h 36"/>
                <a:gd name="T10" fmla="*/ 78 w 103"/>
                <a:gd name="T11" fmla="*/ 0 h 36"/>
                <a:gd name="T12" fmla="*/ 53 w 103"/>
                <a:gd name="T13" fmla="*/ 7 h 36"/>
                <a:gd name="T14" fmla="*/ 103 w 103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6">
                  <a:moveTo>
                    <a:pt x="103" y="29"/>
                  </a:moveTo>
                  <a:lnTo>
                    <a:pt x="78" y="36"/>
                  </a:lnTo>
                  <a:lnTo>
                    <a:pt x="28" y="11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78" y="0"/>
                  </a:lnTo>
                  <a:lnTo>
                    <a:pt x="53" y="7"/>
                  </a:lnTo>
                  <a:lnTo>
                    <a:pt x="10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Freeform 318"/>
            <p:cNvSpPr>
              <a:spLocks/>
            </p:cNvSpPr>
            <p:nvPr/>
          </p:nvSpPr>
          <p:spPr bwMode="auto">
            <a:xfrm>
              <a:off x="2841" y="2693"/>
              <a:ext cx="100" cy="35"/>
            </a:xfrm>
            <a:custGeom>
              <a:avLst/>
              <a:gdLst>
                <a:gd name="T0" fmla="*/ 0 w 100"/>
                <a:gd name="T1" fmla="*/ 28 h 35"/>
                <a:gd name="T2" fmla="*/ 21 w 100"/>
                <a:gd name="T3" fmla="*/ 35 h 35"/>
                <a:gd name="T4" fmla="*/ 75 w 100"/>
                <a:gd name="T5" fmla="*/ 14 h 35"/>
                <a:gd name="T6" fmla="*/ 100 w 100"/>
                <a:gd name="T7" fmla="*/ 21 h 35"/>
                <a:gd name="T8" fmla="*/ 89 w 100"/>
                <a:gd name="T9" fmla="*/ 0 h 35"/>
                <a:gd name="T10" fmla="*/ 25 w 100"/>
                <a:gd name="T11" fmla="*/ 0 h 35"/>
                <a:gd name="T12" fmla="*/ 50 w 100"/>
                <a:gd name="T13" fmla="*/ 7 h 35"/>
                <a:gd name="T14" fmla="*/ 0 w 100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0" y="28"/>
                  </a:moveTo>
                  <a:lnTo>
                    <a:pt x="21" y="35"/>
                  </a:lnTo>
                  <a:lnTo>
                    <a:pt x="75" y="14"/>
                  </a:lnTo>
                  <a:lnTo>
                    <a:pt x="100" y="21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Freeform 319"/>
            <p:cNvSpPr>
              <a:spLocks/>
            </p:cNvSpPr>
            <p:nvPr/>
          </p:nvSpPr>
          <p:spPr bwMode="auto">
            <a:xfrm>
              <a:off x="2841" y="2693"/>
              <a:ext cx="100" cy="35"/>
            </a:xfrm>
            <a:custGeom>
              <a:avLst/>
              <a:gdLst>
                <a:gd name="T0" fmla="*/ 0 w 100"/>
                <a:gd name="T1" fmla="*/ 28 h 35"/>
                <a:gd name="T2" fmla="*/ 21 w 100"/>
                <a:gd name="T3" fmla="*/ 35 h 35"/>
                <a:gd name="T4" fmla="*/ 75 w 100"/>
                <a:gd name="T5" fmla="*/ 14 h 35"/>
                <a:gd name="T6" fmla="*/ 100 w 100"/>
                <a:gd name="T7" fmla="*/ 21 h 35"/>
                <a:gd name="T8" fmla="*/ 89 w 100"/>
                <a:gd name="T9" fmla="*/ 0 h 35"/>
                <a:gd name="T10" fmla="*/ 25 w 100"/>
                <a:gd name="T11" fmla="*/ 0 h 35"/>
                <a:gd name="T12" fmla="*/ 50 w 100"/>
                <a:gd name="T13" fmla="*/ 7 h 35"/>
                <a:gd name="T14" fmla="*/ 0 w 100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0" y="28"/>
                  </a:moveTo>
                  <a:lnTo>
                    <a:pt x="21" y="35"/>
                  </a:lnTo>
                  <a:lnTo>
                    <a:pt x="75" y="14"/>
                  </a:lnTo>
                  <a:lnTo>
                    <a:pt x="100" y="21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" name="Freeform 320"/>
            <p:cNvSpPr>
              <a:spLocks/>
            </p:cNvSpPr>
            <p:nvPr/>
          </p:nvSpPr>
          <p:spPr bwMode="auto">
            <a:xfrm>
              <a:off x="2727" y="2732"/>
              <a:ext cx="103" cy="39"/>
            </a:xfrm>
            <a:custGeom>
              <a:avLst/>
              <a:gdLst>
                <a:gd name="T0" fmla="*/ 103 w 103"/>
                <a:gd name="T1" fmla="*/ 10 h 39"/>
                <a:gd name="T2" fmla="*/ 82 w 103"/>
                <a:gd name="T3" fmla="*/ 0 h 39"/>
                <a:gd name="T4" fmla="*/ 28 w 103"/>
                <a:gd name="T5" fmla="*/ 25 h 39"/>
                <a:gd name="T6" fmla="*/ 0 w 103"/>
                <a:gd name="T7" fmla="*/ 18 h 39"/>
                <a:gd name="T8" fmla="*/ 14 w 103"/>
                <a:gd name="T9" fmla="*/ 39 h 39"/>
                <a:gd name="T10" fmla="*/ 82 w 103"/>
                <a:gd name="T11" fmla="*/ 39 h 39"/>
                <a:gd name="T12" fmla="*/ 53 w 103"/>
                <a:gd name="T13" fmla="*/ 32 h 39"/>
                <a:gd name="T14" fmla="*/ 103 w 103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9">
                  <a:moveTo>
                    <a:pt x="103" y="10"/>
                  </a:moveTo>
                  <a:lnTo>
                    <a:pt x="82" y="0"/>
                  </a:lnTo>
                  <a:lnTo>
                    <a:pt x="28" y="25"/>
                  </a:lnTo>
                  <a:lnTo>
                    <a:pt x="0" y="18"/>
                  </a:lnTo>
                  <a:lnTo>
                    <a:pt x="14" y="39"/>
                  </a:lnTo>
                  <a:lnTo>
                    <a:pt x="82" y="39"/>
                  </a:lnTo>
                  <a:lnTo>
                    <a:pt x="53" y="32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" name="Freeform 321"/>
            <p:cNvSpPr>
              <a:spLocks/>
            </p:cNvSpPr>
            <p:nvPr/>
          </p:nvSpPr>
          <p:spPr bwMode="auto">
            <a:xfrm>
              <a:off x="2727" y="2732"/>
              <a:ext cx="103" cy="39"/>
            </a:xfrm>
            <a:custGeom>
              <a:avLst/>
              <a:gdLst>
                <a:gd name="T0" fmla="*/ 103 w 103"/>
                <a:gd name="T1" fmla="*/ 10 h 39"/>
                <a:gd name="T2" fmla="*/ 82 w 103"/>
                <a:gd name="T3" fmla="*/ 0 h 39"/>
                <a:gd name="T4" fmla="*/ 28 w 103"/>
                <a:gd name="T5" fmla="*/ 25 h 39"/>
                <a:gd name="T6" fmla="*/ 0 w 103"/>
                <a:gd name="T7" fmla="*/ 18 h 39"/>
                <a:gd name="T8" fmla="*/ 14 w 103"/>
                <a:gd name="T9" fmla="*/ 39 h 39"/>
                <a:gd name="T10" fmla="*/ 82 w 103"/>
                <a:gd name="T11" fmla="*/ 39 h 39"/>
                <a:gd name="T12" fmla="*/ 53 w 103"/>
                <a:gd name="T13" fmla="*/ 32 h 39"/>
                <a:gd name="T14" fmla="*/ 103 w 103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9">
                  <a:moveTo>
                    <a:pt x="103" y="10"/>
                  </a:moveTo>
                  <a:lnTo>
                    <a:pt x="82" y="0"/>
                  </a:lnTo>
                  <a:lnTo>
                    <a:pt x="28" y="25"/>
                  </a:lnTo>
                  <a:lnTo>
                    <a:pt x="0" y="18"/>
                  </a:lnTo>
                  <a:lnTo>
                    <a:pt x="14" y="39"/>
                  </a:lnTo>
                  <a:lnTo>
                    <a:pt x="82" y="39"/>
                  </a:lnTo>
                  <a:lnTo>
                    <a:pt x="53" y="32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Freeform 322"/>
            <p:cNvSpPr>
              <a:spLocks/>
            </p:cNvSpPr>
            <p:nvPr/>
          </p:nvSpPr>
          <p:spPr bwMode="auto">
            <a:xfrm>
              <a:off x="2734" y="2693"/>
              <a:ext cx="103" cy="32"/>
            </a:xfrm>
            <a:custGeom>
              <a:avLst/>
              <a:gdLst>
                <a:gd name="T0" fmla="*/ 0 w 103"/>
                <a:gd name="T1" fmla="*/ 7 h 32"/>
                <a:gd name="T2" fmla="*/ 21 w 103"/>
                <a:gd name="T3" fmla="*/ 0 h 32"/>
                <a:gd name="T4" fmla="*/ 78 w 103"/>
                <a:gd name="T5" fmla="*/ 21 h 32"/>
                <a:gd name="T6" fmla="*/ 103 w 103"/>
                <a:gd name="T7" fmla="*/ 14 h 32"/>
                <a:gd name="T8" fmla="*/ 89 w 103"/>
                <a:gd name="T9" fmla="*/ 32 h 32"/>
                <a:gd name="T10" fmla="*/ 25 w 103"/>
                <a:gd name="T11" fmla="*/ 32 h 32"/>
                <a:gd name="T12" fmla="*/ 50 w 103"/>
                <a:gd name="T13" fmla="*/ 28 h 32"/>
                <a:gd name="T14" fmla="*/ 0 w 103"/>
                <a:gd name="T1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103" y="14"/>
                  </a:lnTo>
                  <a:lnTo>
                    <a:pt x="89" y="32"/>
                  </a:lnTo>
                  <a:lnTo>
                    <a:pt x="25" y="32"/>
                  </a:lnTo>
                  <a:lnTo>
                    <a:pt x="50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Freeform 323"/>
            <p:cNvSpPr>
              <a:spLocks/>
            </p:cNvSpPr>
            <p:nvPr/>
          </p:nvSpPr>
          <p:spPr bwMode="auto">
            <a:xfrm>
              <a:off x="2734" y="2693"/>
              <a:ext cx="103" cy="32"/>
            </a:xfrm>
            <a:custGeom>
              <a:avLst/>
              <a:gdLst>
                <a:gd name="T0" fmla="*/ 0 w 103"/>
                <a:gd name="T1" fmla="*/ 7 h 32"/>
                <a:gd name="T2" fmla="*/ 21 w 103"/>
                <a:gd name="T3" fmla="*/ 0 h 32"/>
                <a:gd name="T4" fmla="*/ 78 w 103"/>
                <a:gd name="T5" fmla="*/ 21 h 32"/>
                <a:gd name="T6" fmla="*/ 103 w 103"/>
                <a:gd name="T7" fmla="*/ 14 h 32"/>
                <a:gd name="T8" fmla="*/ 89 w 103"/>
                <a:gd name="T9" fmla="*/ 32 h 32"/>
                <a:gd name="T10" fmla="*/ 25 w 103"/>
                <a:gd name="T11" fmla="*/ 32 h 32"/>
                <a:gd name="T12" fmla="*/ 50 w 103"/>
                <a:gd name="T13" fmla="*/ 28 h 32"/>
                <a:gd name="T14" fmla="*/ 0 w 103"/>
                <a:gd name="T1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103" y="14"/>
                  </a:lnTo>
                  <a:lnTo>
                    <a:pt x="89" y="32"/>
                  </a:lnTo>
                  <a:lnTo>
                    <a:pt x="25" y="32"/>
                  </a:lnTo>
                  <a:lnTo>
                    <a:pt x="50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" name="Freeform 324"/>
            <p:cNvSpPr>
              <a:spLocks/>
            </p:cNvSpPr>
            <p:nvPr/>
          </p:nvSpPr>
          <p:spPr bwMode="auto">
            <a:xfrm>
              <a:off x="2837" y="2739"/>
              <a:ext cx="100" cy="32"/>
            </a:xfrm>
            <a:custGeom>
              <a:avLst/>
              <a:gdLst>
                <a:gd name="T0" fmla="*/ 100 w 100"/>
                <a:gd name="T1" fmla="*/ 25 h 32"/>
                <a:gd name="T2" fmla="*/ 79 w 100"/>
                <a:gd name="T3" fmla="*/ 32 h 32"/>
                <a:gd name="T4" fmla="*/ 25 w 100"/>
                <a:gd name="T5" fmla="*/ 11 h 32"/>
                <a:gd name="T6" fmla="*/ 0 w 100"/>
                <a:gd name="T7" fmla="*/ 18 h 32"/>
                <a:gd name="T8" fmla="*/ 11 w 100"/>
                <a:gd name="T9" fmla="*/ 0 h 32"/>
                <a:gd name="T10" fmla="*/ 79 w 100"/>
                <a:gd name="T11" fmla="*/ 0 h 32"/>
                <a:gd name="T12" fmla="*/ 50 w 100"/>
                <a:gd name="T13" fmla="*/ 3 h 32"/>
                <a:gd name="T14" fmla="*/ 100 w 100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2">
                  <a:moveTo>
                    <a:pt x="100" y="25"/>
                  </a:moveTo>
                  <a:lnTo>
                    <a:pt x="79" y="32"/>
                  </a:lnTo>
                  <a:lnTo>
                    <a:pt x="25" y="11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79" y="0"/>
                  </a:lnTo>
                  <a:lnTo>
                    <a:pt x="50" y="3"/>
                  </a:lnTo>
                  <a:lnTo>
                    <a:pt x="1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Freeform 325"/>
            <p:cNvSpPr>
              <a:spLocks/>
            </p:cNvSpPr>
            <p:nvPr/>
          </p:nvSpPr>
          <p:spPr bwMode="auto">
            <a:xfrm>
              <a:off x="2837" y="2739"/>
              <a:ext cx="100" cy="32"/>
            </a:xfrm>
            <a:custGeom>
              <a:avLst/>
              <a:gdLst>
                <a:gd name="T0" fmla="*/ 100 w 100"/>
                <a:gd name="T1" fmla="*/ 25 h 32"/>
                <a:gd name="T2" fmla="*/ 79 w 100"/>
                <a:gd name="T3" fmla="*/ 32 h 32"/>
                <a:gd name="T4" fmla="*/ 25 w 100"/>
                <a:gd name="T5" fmla="*/ 11 h 32"/>
                <a:gd name="T6" fmla="*/ 0 w 100"/>
                <a:gd name="T7" fmla="*/ 18 h 32"/>
                <a:gd name="T8" fmla="*/ 11 w 100"/>
                <a:gd name="T9" fmla="*/ 0 h 32"/>
                <a:gd name="T10" fmla="*/ 79 w 100"/>
                <a:gd name="T11" fmla="*/ 0 h 32"/>
                <a:gd name="T12" fmla="*/ 50 w 100"/>
                <a:gd name="T13" fmla="*/ 3 h 32"/>
                <a:gd name="T14" fmla="*/ 100 w 100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2">
                  <a:moveTo>
                    <a:pt x="100" y="25"/>
                  </a:moveTo>
                  <a:lnTo>
                    <a:pt x="79" y="32"/>
                  </a:lnTo>
                  <a:lnTo>
                    <a:pt x="25" y="11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79" y="0"/>
                  </a:lnTo>
                  <a:lnTo>
                    <a:pt x="50" y="3"/>
                  </a:lnTo>
                  <a:lnTo>
                    <a:pt x="1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Freeform 326"/>
            <p:cNvSpPr>
              <a:spLocks/>
            </p:cNvSpPr>
            <p:nvPr/>
          </p:nvSpPr>
          <p:spPr bwMode="auto">
            <a:xfrm>
              <a:off x="2762" y="2824"/>
              <a:ext cx="147" cy="143"/>
            </a:xfrm>
            <a:custGeom>
              <a:avLst/>
              <a:gdLst>
                <a:gd name="T0" fmla="*/ 132 w 147"/>
                <a:gd name="T1" fmla="*/ 143 h 143"/>
                <a:gd name="T2" fmla="*/ 97 w 147"/>
                <a:gd name="T3" fmla="*/ 71 h 143"/>
                <a:gd name="T4" fmla="*/ 147 w 147"/>
                <a:gd name="T5" fmla="*/ 7 h 143"/>
                <a:gd name="T6" fmla="*/ 75 w 147"/>
                <a:gd name="T7" fmla="*/ 47 h 143"/>
                <a:gd name="T8" fmla="*/ 15 w 147"/>
                <a:gd name="T9" fmla="*/ 0 h 143"/>
                <a:gd name="T10" fmla="*/ 50 w 147"/>
                <a:gd name="T11" fmla="*/ 68 h 143"/>
                <a:gd name="T12" fmla="*/ 0 w 147"/>
                <a:gd name="T13" fmla="*/ 132 h 143"/>
                <a:gd name="T14" fmla="*/ 72 w 147"/>
                <a:gd name="T15" fmla="*/ 96 h 143"/>
                <a:gd name="T16" fmla="*/ 132 w 147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43">
                  <a:moveTo>
                    <a:pt x="132" y="143"/>
                  </a:moveTo>
                  <a:lnTo>
                    <a:pt x="97" y="71"/>
                  </a:lnTo>
                  <a:lnTo>
                    <a:pt x="147" y="7"/>
                  </a:lnTo>
                  <a:lnTo>
                    <a:pt x="75" y="47"/>
                  </a:lnTo>
                  <a:lnTo>
                    <a:pt x="15" y="0"/>
                  </a:lnTo>
                  <a:lnTo>
                    <a:pt x="50" y="68"/>
                  </a:lnTo>
                  <a:lnTo>
                    <a:pt x="0" y="132"/>
                  </a:lnTo>
                  <a:lnTo>
                    <a:pt x="72" y="96"/>
                  </a:lnTo>
                  <a:lnTo>
                    <a:pt x="132" y="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" name="Freeform 327"/>
            <p:cNvSpPr>
              <a:spLocks/>
            </p:cNvSpPr>
            <p:nvPr/>
          </p:nvSpPr>
          <p:spPr bwMode="auto">
            <a:xfrm>
              <a:off x="2759" y="2824"/>
              <a:ext cx="150" cy="143"/>
            </a:xfrm>
            <a:custGeom>
              <a:avLst/>
              <a:gdLst>
                <a:gd name="T0" fmla="*/ 135 w 150"/>
                <a:gd name="T1" fmla="*/ 143 h 143"/>
                <a:gd name="T2" fmla="*/ 100 w 150"/>
                <a:gd name="T3" fmla="*/ 71 h 143"/>
                <a:gd name="T4" fmla="*/ 150 w 150"/>
                <a:gd name="T5" fmla="*/ 7 h 143"/>
                <a:gd name="T6" fmla="*/ 78 w 150"/>
                <a:gd name="T7" fmla="*/ 47 h 143"/>
                <a:gd name="T8" fmla="*/ 18 w 150"/>
                <a:gd name="T9" fmla="*/ 0 h 143"/>
                <a:gd name="T10" fmla="*/ 53 w 150"/>
                <a:gd name="T11" fmla="*/ 71 h 143"/>
                <a:gd name="T12" fmla="*/ 0 w 150"/>
                <a:gd name="T13" fmla="*/ 136 h 143"/>
                <a:gd name="T14" fmla="*/ 75 w 150"/>
                <a:gd name="T15" fmla="*/ 96 h 143"/>
                <a:gd name="T16" fmla="*/ 135 w 150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43">
                  <a:moveTo>
                    <a:pt x="135" y="143"/>
                  </a:moveTo>
                  <a:lnTo>
                    <a:pt x="100" y="71"/>
                  </a:lnTo>
                  <a:lnTo>
                    <a:pt x="150" y="7"/>
                  </a:lnTo>
                  <a:lnTo>
                    <a:pt x="78" y="47"/>
                  </a:lnTo>
                  <a:lnTo>
                    <a:pt x="18" y="0"/>
                  </a:lnTo>
                  <a:lnTo>
                    <a:pt x="53" y="71"/>
                  </a:lnTo>
                  <a:lnTo>
                    <a:pt x="0" y="136"/>
                  </a:lnTo>
                  <a:lnTo>
                    <a:pt x="75" y="96"/>
                  </a:lnTo>
                  <a:lnTo>
                    <a:pt x="135" y="14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328"/>
            <p:cNvSpPr>
              <a:spLocks/>
            </p:cNvSpPr>
            <p:nvPr/>
          </p:nvSpPr>
          <p:spPr bwMode="auto">
            <a:xfrm>
              <a:off x="2723" y="2810"/>
              <a:ext cx="218" cy="164"/>
            </a:xfrm>
            <a:custGeom>
              <a:avLst/>
              <a:gdLst>
                <a:gd name="T0" fmla="*/ 218 w 218"/>
                <a:gd name="T1" fmla="*/ 82 h 164"/>
                <a:gd name="T2" fmla="*/ 129 w 218"/>
                <a:gd name="T3" fmla="*/ 68 h 164"/>
                <a:gd name="T4" fmla="*/ 107 w 218"/>
                <a:gd name="T5" fmla="*/ 0 h 164"/>
                <a:gd name="T6" fmla="*/ 89 w 218"/>
                <a:gd name="T7" fmla="*/ 68 h 164"/>
                <a:gd name="T8" fmla="*/ 0 w 218"/>
                <a:gd name="T9" fmla="*/ 82 h 164"/>
                <a:gd name="T10" fmla="*/ 89 w 218"/>
                <a:gd name="T11" fmla="*/ 96 h 164"/>
                <a:gd name="T12" fmla="*/ 107 w 218"/>
                <a:gd name="T13" fmla="*/ 164 h 164"/>
                <a:gd name="T14" fmla="*/ 129 w 218"/>
                <a:gd name="T15" fmla="*/ 96 h 164"/>
                <a:gd name="T16" fmla="*/ 218 w 218"/>
                <a:gd name="T17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64">
                  <a:moveTo>
                    <a:pt x="218" y="82"/>
                  </a:moveTo>
                  <a:lnTo>
                    <a:pt x="129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9" y="96"/>
                  </a:lnTo>
                  <a:lnTo>
                    <a:pt x="218" y="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Freeform 329"/>
            <p:cNvSpPr>
              <a:spLocks/>
            </p:cNvSpPr>
            <p:nvPr/>
          </p:nvSpPr>
          <p:spPr bwMode="auto">
            <a:xfrm>
              <a:off x="2723" y="2810"/>
              <a:ext cx="218" cy="164"/>
            </a:xfrm>
            <a:custGeom>
              <a:avLst/>
              <a:gdLst>
                <a:gd name="T0" fmla="*/ 218 w 218"/>
                <a:gd name="T1" fmla="*/ 82 h 164"/>
                <a:gd name="T2" fmla="*/ 129 w 218"/>
                <a:gd name="T3" fmla="*/ 68 h 164"/>
                <a:gd name="T4" fmla="*/ 107 w 218"/>
                <a:gd name="T5" fmla="*/ 0 h 164"/>
                <a:gd name="T6" fmla="*/ 89 w 218"/>
                <a:gd name="T7" fmla="*/ 68 h 164"/>
                <a:gd name="T8" fmla="*/ 0 w 218"/>
                <a:gd name="T9" fmla="*/ 82 h 164"/>
                <a:gd name="T10" fmla="*/ 89 w 218"/>
                <a:gd name="T11" fmla="*/ 96 h 164"/>
                <a:gd name="T12" fmla="*/ 107 w 218"/>
                <a:gd name="T13" fmla="*/ 164 h 164"/>
                <a:gd name="T14" fmla="*/ 129 w 218"/>
                <a:gd name="T15" fmla="*/ 96 h 164"/>
                <a:gd name="T16" fmla="*/ 218 w 218"/>
                <a:gd name="T17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64">
                  <a:moveTo>
                    <a:pt x="218" y="82"/>
                  </a:moveTo>
                  <a:lnTo>
                    <a:pt x="129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9" y="96"/>
                  </a:lnTo>
                  <a:lnTo>
                    <a:pt x="218" y="8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8" name="Group 405"/>
          <p:cNvGrpSpPr>
            <a:grpSpLocks/>
          </p:cNvGrpSpPr>
          <p:nvPr/>
        </p:nvGrpSpPr>
        <p:grpSpPr bwMode="auto">
          <a:xfrm>
            <a:off x="3298230" y="2973772"/>
            <a:ext cx="322263" cy="339725"/>
            <a:chOff x="2677" y="2678"/>
            <a:chExt cx="314" cy="335"/>
          </a:xfrm>
        </p:grpSpPr>
        <p:sp>
          <p:nvSpPr>
            <p:cNvPr id="229" name="Freeform 406"/>
            <p:cNvSpPr>
              <a:spLocks/>
            </p:cNvSpPr>
            <p:nvPr/>
          </p:nvSpPr>
          <p:spPr bwMode="auto">
            <a:xfrm>
              <a:off x="2680" y="2906"/>
              <a:ext cx="311" cy="107"/>
            </a:xfrm>
            <a:custGeom>
              <a:avLst/>
              <a:gdLst>
                <a:gd name="T0" fmla="*/ 311 w 311"/>
                <a:gd name="T1" fmla="*/ 54 h 107"/>
                <a:gd name="T2" fmla="*/ 304 w 311"/>
                <a:gd name="T3" fmla="*/ 68 h 107"/>
                <a:gd name="T4" fmla="*/ 286 w 311"/>
                <a:gd name="T5" fmla="*/ 82 h 107"/>
                <a:gd name="T6" fmla="*/ 254 w 311"/>
                <a:gd name="T7" fmla="*/ 96 h 107"/>
                <a:gd name="T8" fmla="*/ 211 w 311"/>
                <a:gd name="T9" fmla="*/ 103 h 107"/>
                <a:gd name="T10" fmla="*/ 168 w 311"/>
                <a:gd name="T11" fmla="*/ 107 h 107"/>
                <a:gd name="T12" fmla="*/ 122 w 311"/>
                <a:gd name="T13" fmla="*/ 107 h 107"/>
                <a:gd name="T14" fmla="*/ 75 w 311"/>
                <a:gd name="T15" fmla="*/ 100 h 107"/>
                <a:gd name="T16" fmla="*/ 40 w 311"/>
                <a:gd name="T17" fmla="*/ 89 h 107"/>
                <a:gd name="T18" fmla="*/ 15 w 311"/>
                <a:gd name="T19" fmla="*/ 75 h 107"/>
                <a:gd name="T20" fmla="*/ 0 w 311"/>
                <a:gd name="T21" fmla="*/ 61 h 107"/>
                <a:gd name="T22" fmla="*/ 0 w 311"/>
                <a:gd name="T23" fmla="*/ 46 h 107"/>
                <a:gd name="T24" fmla="*/ 15 w 311"/>
                <a:gd name="T25" fmla="*/ 29 h 107"/>
                <a:gd name="T26" fmla="*/ 40 w 311"/>
                <a:gd name="T27" fmla="*/ 14 h 107"/>
                <a:gd name="T28" fmla="*/ 75 w 311"/>
                <a:gd name="T29" fmla="*/ 7 h 107"/>
                <a:gd name="T30" fmla="*/ 122 w 311"/>
                <a:gd name="T31" fmla="*/ 0 h 107"/>
                <a:gd name="T32" fmla="*/ 168 w 311"/>
                <a:gd name="T33" fmla="*/ 0 h 107"/>
                <a:gd name="T34" fmla="*/ 211 w 311"/>
                <a:gd name="T35" fmla="*/ 4 h 107"/>
                <a:gd name="T36" fmla="*/ 254 w 311"/>
                <a:gd name="T37" fmla="*/ 11 h 107"/>
                <a:gd name="T38" fmla="*/ 286 w 311"/>
                <a:gd name="T39" fmla="*/ 21 h 107"/>
                <a:gd name="T40" fmla="*/ 304 w 311"/>
                <a:gd name="T41" fmla="*/ 36 h 107"/>
                <a:gd name="T42" fmla="*/ 311 w 311"/>
                <a:gd name="T4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1" h="107">
                  <a:moveTo>
                    <a:pt x="311" y="54"/>
                  </a:moveTo>
                  <a:lnTo>
                    <a:pt x="304" y="68"/>
                  </a:lnTo>
                  <a:lnTo>
                    <a:pt x="286" y="82"/>
                  </a:lnTo>
                  <a:lnTo>
                    <a:pt x="254" y="96"/>
                  </a:lnTo>
                  <a:lnTo>
                    <a:pt x="211" y="103"/>
                  </a:lnTo>
                  <a:lnTo>
                    <a:pt x="168" y="107"/>
                  </a:lnTo>
                  <a:lnTo>
                    <a:pt x="122" y="107"/>
                  </a:lnTo>
                  <a:lnTo>
                    <a:pt x="75" y="100"/>
                  </a:lnTo>
                  <a:lnTo>
                    <a:pt x="40" y="89"/>
                  </a:lnTo>
                  <a:lnTo>
                    <a:pt x="15" y="75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15" y="29"/>
                  </a:lnTo>
                  <a:lnTo>
                    <a:pt x="40" y="14"/>
                  </a:lnTo>
                  <a:lnTo>
                    <a:pt x="75" y="7"/>
                  </a:lnTo>
                  <a:lnTo>
                    <a:pt x="122" y="0"/>
                  </a:lnTo>
                  <a:lnTo>
                    <a:pt x="168" y="0"/>
                  </a:lnTo>
                  <a:lnTo>
                    <a:pt x="211" y="4"/>
                  </a:lnTo>
                  <a:lnTo>
                    <a:pt x="254" y="11"/>
                  </a:lnTo>
                  <a:lnTo>
                    <a:pt x="286" y="21"/>
                  </a:lnTo>
                  <a:lnTo>
                    <a:pt x="304" y="36"/>
                  </a:lnTo>
                  <a:lnTo>
                    <a:pt x="311" y="54"/>
                  </a:lnTo>
                  <a:close/>
                </a:path>
              </a:pathLst>
            </a:custGeom>
            <a:solidFill>
              <a:srgbClr val="0078AA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Rectangle 407"/>
            <p:cNvSpPr>
              <a:spLocks noChangeArrowheads="1"/>
            </p:cNvSpPr>
            <p:nvPr/>
          </p:nvSpPr>
          <p:spPr bwMode="auto">
            <a:xfrm>
              <a:off x="2677" y="2732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" name="Rectangle 408"/>
            <p:cNvSpPr>
              <a:spLocks noChangeArrowheads="1"/>
            </p:cNvSpPr>
            <p:nvPr/>
          </p:nvSpPr>
          <p:spPr bwMode="auto">
            <a:xfrm>
              <a:off x="2677" y="2732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Freeform 409"/>
            <p:cNvSpPr>
              <a:spLocks/>
            </p:cNvSpPr>
            <p:nvPr/>
          </p:nvSpPr>
          <p:spPr bwMode="auto">
            <a:xfrm>
              <a:off x="2680" y="2678"/>
              <a:ext cx="311" cy="107"/>
            </a:xfrm>
            <a:custGeom>
              <a:avLst/>
              <a:gdLst>
                <a:gd name="T0" fmla="*/ 311 w 311"/>
                <a:gd name="T1" fmla="*/ 54 h 107"/>
                <a:gd name="T2" fmla="*/ 304 w 311"/>
                <a:gd name="T3" fmla="*/ 68 h 107"/>
                <a:gd name="T4" fmla="*/ 286 w 311"/>
                <a:gd name="T5" fmla="*/ 82 h 107"/>
                <a:gd name="T6" fmla="*/ 254 w 311"/>
                <a:gd name="T7" fmla="*/ 96 h 107"/>
                <a:gd name="T8" fmla="*/ 211 w 311"/>
                <a:gd name="T9" fmla="*/ 104 h 107"/>
                <a:gd name="T10" fmla="*/ 168 w 311"/>
                <a:gd name="T11" fmla="*/ 107 h 107"/>
                <a:gd name="T12" fmla="*/ 122 w 311"/>
                <a:gd name="T13" fmla="*/ 107 h 107"/>
                <a:gd name="T14" fmla="*/ 75 w 311"/>
                <a:gd name="T15" fmla="*/ 100 h 107"/>
                <a:gd name="T16" fmla="*/ 40 w 311"/>
                <a:gd name="T17" fmla="*/ 89 h 107"/>
                <a:gd name="T18" fmla="*/ 15 w 311"/>
                <a:gd name="T19" fmla="*/ 75 h 107"/>
                <a:gd name="T20" fmla="*/ 0 w 311"/>
                <a:gd name="T21" fmla="*/ 61 h 107"/>
                <a:gd name="T22" fmla="*/ 0 w 311"/>
                <a:gd name="T23" fmla="*/ 47 h 107"/>
                <a:gd name="T24" fmla="*/ 15 w 311"/>
                <a:gd name="T25" fmla="*/ 29 h 107"/>
                <a:gd name="T26" fmla="*/ 40 w 311"/>
                <a:gd name="T27" fmla="*/ 15 h 107"/>
                <a:gd name="T28" fmla="*/ 75 w 311"/>
                <a:gd name="T29" fmla="*/ 7 h 107"/>
                <a:gd name="T30" fmla="*/ 122 w 311"/>
                <a:gd name="T31" fmla="*/ 0 h 107"/>
                <a:gd name="T32" fmla="*/ 168 w 311"/>
                <a:gd name="T33" fmla="*/ 0 h 107"/>
                <a:gd name="T34" fmla="*/ 211 w 311"/>
                <a:gd name="T35" fmla="*/ 4 h 107"/>
                <a:gd name="T36" fmla="*/ 254 w 311"/>
                <a:gd name="T37" fmla="*/ 11 h 107"/>
                <a:gd name="T38" fmla="*/ 286 w 311"/>
                <a:gd name="T39" fmla="*/ 22 h 107"/>
                <a:gd name="T40" fmla="*/ 304 w 311"/>
                <a:gd name="T41" fmla="*/ 36 h 107"/>
                <a:gd name="T42" fmla="*/ 311 w 311"/>
                <a:gd name="T4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1" h="107">
                  <a:moveTo>
                    <a:pt x="311" y="54"/>
                  </a:moveTo>
                  <a:lnTo>
                    <a:pt x="304" y="68"/>
                  </a:lnTo>
                  <a:lnTo>
                    <a:pt x="286" y="82"/>
                  </a:lnTo>
                  <a:lnTo>
                    <a:pt x="254" y="96"/>
                  </a:lnTo>
                  <a:lnTo>
                    <a:pt x="211" y="104"/>
                  </a:lnTo>
                  <a:lnTo>
                    <a:pt x="168" y="107"/>
                  </a:lnTo>
                  <a:lnTo>
                    <a:pt x="122" y="107"/>
                  </a:lnTo>
                  <a:lnTo>
                    <a:pt x="75" y="100"/>
                  </a:lnTo>
                  <a:lnTo>
                    <a:pt x="40" y="89"/>
                  </a:lnTo>
                  <a:lnTo>
                    <a:pt x="15" y="75"/>
                  </a:lnTo>
                  <a:lnTo>
                    <a:pt x="0" y="61"/>
                  </a:lnTo>
                  <a:lnTo>
                    <a:pt x="0" y="47"/>
                  </a:lnTo>
                  <a:lnTo>
                    <a:pt x="15" y="29"/>
                  </a:lnTo>
                  <a:lnTo>
                    <a:pt x="40" y="15"/>
                  </a:lnTo>
                  <a:lnTo>
                    <a:pt x="75" y="7"/>
                  </a:lnTo>
                  <a:lnTo>
                    <a:pt x="122" y="0"/>
                  </a:lnTo>
                  <a:lnTo>
                    <a:pt x="168" y="0"/>
                  </a:lnTo>
                  <a:lnTo>
                    <a:pt x="211" y="4"/>
                  </a:lnTo>
                  <a:lnTo>
                    <a:pt x="254" y="11"/>
                  </a:lnTo>
                  <a:lnTo>
                    <a:pt x="286" y="22"/>
                  </a:lnTo>
                  <a:lnTo>
                    <a:pt x="304" y="36"/>
                  </a:lnTo>
                  <a:lnTo>
                    <a:pt x="311" y="54"/>
                  </a:lnTo>
                  <a:close/>
                </a:path>
              </a:pathLst>
            </a:custGeom>
            <a:solidFill>
              <a:srgbClr val="00B4FF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Freeform 410"/>
            <p:cNvSpPr>
              <a:spLocks/>
            </p:cNvSpPr>
            <p:nvPr/>
          </p:nvSpPr>
          <p:spPr bwMode="auto">
            <a:xfrm>
              <a:off x="2837" y="2693"/>
              <a:ext cx="104" cy="32"/>
            </a:xfrm>
            <a:custGeom>
              <a:avLst/>
              <a:gdLst>
                <a:gd name="T0" fmla="*/ 0 w 104"/>
                <a:gd name="T1" fmla="*/ 25 h 32"/>
                <a:gd name="T2" fmla="*/ 25 w 104"/>
                <a:gd name="T3" fmla="*/ 32 h 32"/>
                <a:gd name="T4" fmla="*/ 79 w 104"/>
                <a:gd name="T5" fmla="*/ 10 h 32"/>
                <a:gd name="T6" fmla="*/ 104 w 104"/>
                <a:gd name="T7" fmla="*/ 17 h 32"/>
                <a:gd name="T8" fmla="*/ 89 w 104"/>
                <a:gd name="T9" fmla="*/ 0 h 32"/>
                <a:gd name="T10" fmla="*/ 25 w 104"/>
                <a:gd name="T11" fmla="*/ 0 h 32"/>
                <a:gd name="T12" fmla="*/ 50 w 104"/>
                <a:gd name="T13" fmla="*/ 3 h 32"/>
                <a:gd name="T14" fmla="*/ 0 w 104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2">
                  <a:moveTo>
                    <a:pt x="0" y="25"/>
                  </a:moveTo>
                  <a:lnTo>
                    <a:pt x="25" y="32"/>
                  </a:lnTo>
                  <a:lnTo>
                    <a:pt x="79" y="10"/>
                  </a:lnTo>
                  <a:lnTo>
                    <a:pt x="104" y="1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Freeform 411"/>
            <p:cNvSpPr>
              <a:spLocks/>
            </p:cNvSpPr>
            <p:nvPr/>
          </p:nvSpPr>
          <p:spPr bwMode="auto">
            <a:xfrm>
              <a:off x="2837" y="2693"/>
              <a:ext cx="104" cy="32"/>
            </a:xfrm>
            <a:custGeom>
              <a:avLst/>
              <a:gdLst>
                <a:gd name="T0" fmla="*/ 0 w 104"/>
                <a:gd name="T1" fmla="*/ 25 h 32"/>
                <a:gd name="T2" fmla="*/ 25 w 104"/>
                <a:gd name="T3" fmla="*/ 32 h 32"/>
                <a:gd name="T4" fmla="*/ 79 w 104"/>
                <a:gd name="T5" fmla="*/ 10 h 32"/>
                <a:gd name="T6" fmla="*/ 104 w 104"/>
                <a:gd name="T7" fmla="*/ 17 h 32"/>
                <a:gd name="T8" fmla="*/ 89 w 104"/>
                <a:gd name="T9" fmla="*/ 0 h 32"/>
                <a:gd name="T10" fmla="*/ 25 w 104"/>
                <a:gd name="T11" fmla="*/ 0 h 32"/>
                <a:gd name="T12" fmla="*/ 50 w 104"/>
                <a:gd name="T13" fmla="*/ 3 h 32"/>
                <a:gd name="T14" fmla="*/ 0 w 104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2">
                  <a:moveTo>
                    <a:pt x="0" y="25"/>
                  </a:moveTo>
                  <a:lnTo>
                    <a:pt x="25" y="32"/>
                  </a:lnTo>
                  <a:lnTo>
                    <a:pt x="79" y="10"/>
                  </a:lnTo>
                  <a:lnTo>
                    <a:pt x="104" y="1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Freeform 412"/>
            <p:cNvSpPr>
              <a:spLocks/>
            </p:cNvSpPr>
            <p:nvPr/>
          </p:nvSpPr>
          <p:spPr bwMode="auto">
            <a:xfrm>
              <a:off x="2727" y="2732"/>
              <a:ext cx="100" cy="35"/>
            </a:xfrm>
            <a:custGeom>
              <a:avLst/>
              <a:gdLst>
                <a:gd name="T0" fmla="*/ 100 w 100"/>
                <a:gd name="T1" fmla="*/ 7 h 35"/>
                <a:gd name="T2" fmla="*/ 78 w 100"/>
                <a:gd name="T3" fmla="*/ 0 h 35"/>
                <a:gd name="T4" fmla="*/ 25 w 100"/>
                <a:gd name="T5" fmla="*/ 21 h 35"/>
                <a:gd name="T6" fmla="*/ 0 w 100"/>
                <a:gd name="T7" fmla="*/ 14 h 35"/>
                <a:gd name="T8" fmla="*/ 10 w 100"/>
                <a:gd name="T9" fmla="*/ 35 h 35"/>
                <a:gd name="T10" fmla="*/ 78 w 100"/>
                <a:gd name="T11" fmla="*/ 35 h 35"/>
                <a:gd name="T12" fmla="*/ 50 w 100"/>
                <a:gd name="T13" fmla="*/ 28 h 35"/>
                <a:gd name="T14" fmla="*/ 100 w 100"/>
                <a:gd name="T1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100" y="7"/>
                  </a:moveTo>
                  <a:lnTo>
                    <a:pt x="78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0" y="35"/>
                  </a:lnTo>
                  <a:lnTo>
                    <a:pt x="78" y="35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Freeform 413"/>
            <p:cNvSpPr>
              <a:spLocks/>
            </p:cNvSpPr>
            <p:nvPr/>
          </p:nvSpPr>
          <p:spPr bwMode="auto">
            <a:xfrm>
              <a:off x="2727" y="2732"/>
              <a:ext cx="100" cy="35"/>
            </a:xfrm>
            <a:custGeom>
              <a:avLst/>
              <a:gdLst>
                <a:gd name="T0" fmla="*/ 100 w 100"/>
                <a:gd name="T1" fmla="*/ 7 h 35"/>
                <a:gd name="T2" fmla="*/ 78 w 100"/>
                <a:gd name="T3" fmla="*/ 0 h 35"/>
                <a:gd name="T4" fmla="*/ 25 w 100"/>
                <a:gd name="T5" fmla="*/ 21 h 35"/>
                <a:gd name="T6" fmla="*/ 0 w 100"/>
                <a:gd name="T7" fmla="*/ 14 h 35"/>
                <a:gd name="T8" fmla="*/ 10 w 100"/>
                <a:gd name="T9" fmla="*/ 35 h 35"/>
                <a:gd name="T10" fmla="*/ 78 w 100"/>
                <a:gd name="T11" fmla="*/ 35 h 35"/>
                <a:gd name="T12" fmla="*/ 50 w 100"/>
                <a:gd name="T13" fmla="*/ 28 h 35"/>
                <a:gd name="T14" fmla="*/ 100 w 100"/>
                <a:gd name="T1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100" y="7"/>
                  </a:moveTo>
                  <a:lnTo>
                    <a:pt x="78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0" y="35"/>
                  </a:lnTo>
                  <a:lnTo>
                    <a:pt x="78" y="35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7" name="Freeform 414"/>
            <p:cNvSpPr>
              <a:spLocks/>
            </p:cNvSpPr>
            <p:nvPr/>
          </p:nvSpPr>
          <p:spPr bwMode="auto">
            <a:xfrm>
              <a:off x="2730" y="2689"/>
              <a:ext cx="104" cy="36"/>
            </a:xfrm>
            <a:custGeom>
              <a:avLst/>
              <a:gdLst>
                <a:gd name="T0" fmla="*/ 0 w 104"/>
                <a:gd name="T1" fmla="*/ 7 h 36"/>
                <a:gd name="T2" fmla="*/ 25 w 104"/>
                <a:gd name="T3" fmla="*/ 0 h 36"/>
                <a:gd name="T4" fmla="*/ 79 w 104"/>
                <a:gd name="T5" fmla="*/ 21 h 36"/>
                <a:gd name="T6" fmla="*/ 104 w 104"/>
                <a:gd name="T7" fmla="*/ 18 h 36"/>
                <a:gd name="T8" fmla="*/ 89 w 104"/>
                <a:gd name="T9" fmla="*/ 36 h 36"/>
                <a:gd name="T10" fmla="*/ 25 w 104"/>
                <a:gd name="T11" fmla="*/ 36 h 36"/>
                <a:gd name="T12" fmla="*/ 54 w 104"/>
                <a:gd name="T13" fmla="*/ 29 h 36"/>
                <a:gd name="T14" fmla="*/ 0 w 104"/>
                <a:gd name="T1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6">
                  <a:moveTo>
                    <a:pt x="0" y="7"/>
                  </a:moveTo>
                  <a:lnTo>
                    <a:pt x="25" y="0"/>
                  </a:lnTo>
                  <a:lnTo>
                    <a:pt x="79" y="21"/>
                  </a:lnTo>
                  <a:lnTo>
                    <a:pt x="104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4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Freeform 415"/>
            <p:cNvSpPr>
              <a:spLocks/>
            </p:cNvSpPr>
            <p:nvPr/>
          </p:nvSpPr>
          <p:spPr bwMode="auto">
            <a:xfrm>
              <a:off x="2730" y="2689"/>
              <a:ext cx="104" cy="36"/>
            </a:xfrm>
            <a:custGeom>
              <a:avLst/>
              <a:gdLst>
                <a:gd name="T0" fmla="*/ 0 w 104"/>
                <a:gd name="T1" fmla="*/ 7 h 36"/>
                <a:gd name="T2" fmla="*/ 25 w 104"/>
                <a:gd name="T3" fmla="*/ 0 h 36"/>
                <a:gd name="T4" fmla="*/ 79 w 104"/>
                <a:gd name="T5" fmla="*/ 21 h 36"/>
                <a:gd name="T6" fmla="*/ 104 w 104"/>
                <a:gd name="T7" fmla="*/ 18 h 36"/>
                <a:gd name="T8" fmla="*/ 89 w 104"/>
                <a:gd name="T9" fmla="*/ 36 h 36"/>
                <a:gd name="T10" fmla="*/ 25 w 104"/>
                <a:gd name="T11" fmla="*/ 36 h 36"/>
                <a:gd name="T12" fmla="*/ 54 w 104"/>
                <a:gd name="T13" fmla="*/ 29 h 36"/>
                <a:gd name="T14" fmla="*/ 0 w 104"/>
                <a:gd name="T1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6">
                  <a:moveTo>
                    <a:pt x="0" y="7"/>
                  </a:moveTo>
                  <a:lnTo>
                    <a:pt x="25" y="0"/>
                  </a:lnTo>
                  <a:lnTo>
                    <a:pt x="79" y="21"/>
                  </a:lnTo>
                  <a:lnTo>
                    <a:pt x="104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4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Freeform 416"/>
            <p:cNvSpPr>
              <a:spLocks/>
            </p:cNvSpPr>
            <p:nvPr/>
          </p:nvSpPr>
          <p:spPr bwMode="auto">
            <a:xfrm>
              <a:off x="2834" y="2735"/>
              <a:ext cx="103" cy="36"/>
            </a:xfrm>
            <a:custGeom>
              <a:avLst/>
              <a:gdLst>
                <a:gd name="T0" fmla="*/ 103 w 103"/>
                <a:gd name="T1" fmla="*/ 29 h 36"/>
                <a:gd name="T2" fmla="*/ 78 w 103"/>
                <a:gd name="T3" fmla="*/ 36 h 36"/>
                <a:gd name="T4" fmla="*/ 28 w 103"/>
                <a:gd name="T5" fmla="*/ 11 h 36"/>
                <a:gd name="T6" fmla="*/ 0 w 103"/>
                <a:gd name="T7" fmla="*/ 18 h 36"/>
                <a:gd name="T8" fmla="*/ 14 w 103"/>
                <a:gd name="T9" fmla="*/ 0 h 36"/>
                <a:gd name="T10" fmla="*/ 78 w 103"/>
                <a:gd name="T11" fmla="*/ 0 h 36"/>
                <a:gd name="T12" fmla="*/ 53 w 103"/>
                <a:gd name="T13" fmla="*/ 7 h 36"/>
                <a:gd name="T14" fmla="*/ 103 w 103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6">
                  <a:moveTo>
                    <a:pt x="103" y="29"/>
                  </a:moveTo>
                  <a:lnTo>
                    <a:pt x="78" y="36"/>
                  </a:lnTo>
                  <a:lnTo>
                    <a:pt x="28" y="11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78" y="0"/>
                  </a:lnTo>
                  <a:lnTo>
                    <a:pt x="53" y="7"/>
                  </a:lnTo>
                  <a:lnTo>
                    <a:pt x="10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Freeform 417"/>
            <p:cNvSpPr>
              <a:spLocks/>
            </p:cNvSpPr>
            <p:nvPr/>
          </p:nvSpPr>
          <p:spPr bwMode="auto">
            <a:xfrm>
              <a:off x="2834" y="2735"/>
              <a:ext cx="103" cy="36"/>
            </a:xfrm>
            <a:custGeom>
              <a:avLst/>
              <a:gdLst>
                <a:gd name="T0" fmla="*/ 103 w 103"/>
                <a:gd name="T1" fmla="*/ 29 h 36"/>
                <a:gd name="T2" fmla="*/ 78 w 103"/>
                <a:gd name="T3" fmla="*/ 36 h 36"/>
                <a:gd name="T4" fmla="*/ 28 w 103"/>
                <a:gd name="T5" fmla="*/ 11 h 36"/>
                <a:gd name="T6" fmla="*/ 0 w 103"/>
                <a:gd name="T7" fmla="*/ 18 h 36"/>
                <a:gd name="T8" fmla="*/ 14 w 103"/>
                <a:gd name="T9" fmla="*/ 0 h 36"/>
                <a:gd name="T10" fmla="*/ 78 w 103"/>
                <a:gd name="T11" fmla="*/ 0 h 36"/>
                <a:gd name="T12" fmla="*/ 53 w 103"/>
                <a:gd name="T13" fmla="*/ 7 h 36"/>
                <a:gd name="T14" fmla="*/ 103 w 103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6">
                  <a:moveTo>
                    <a:pt x="103" y="29"/>
                  </a:moveTo>
                  <a:lnTo>
                    <a:pt x="78" y="36"/>
                  </a:lnTo>
                  <a:lnTo>
                    <a:pt x="28" y="11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78" y="0"/>
                  </a:lnTo>
                  <a:lnTo>
                    <a:pt x="53" y="7"/>
                  </a:lnTo>
                  <a:lnTo>
                    <a:pt x="10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Freeform 418"/>
            <p:cNvSpPr>
              <a:spLocks/>
            </p:cNvSpPr>
            <p:nvPr/>
          </p:nvSpPr>
          <p:spPr bwMode="auto">
            <a:xfrm>
              <a:off x="2841" y="2693"/>
              <a:ext cx="100" cy="35"/>
            </a:xfrm>
            <a:custGeom>
              <a:avLst/>
              <a:gdLst>
                <a:gd name="T0" fmla="*/ 0 w 100"/>
                <a:gd name="T1" fmla="*/ 28 h 35"/>
                <a:gd name="T2" fmla="*/ 21 w 100"/>
                <a:gd name="T3" fmla="*/ 35 h 35"/>
                <a:gd name="T4" fmla="*/ 75 w 100"/>
                <a:gd name="T5" fmla="*/ 14 h 35"/>
                <a:gd name="T6" fmla="*/ 100 w 100"/>
                <a:gd name="T7" fmla="*/ 21 h 35"/>
                <a:gd name="T8" fmla="*/ 89 w 100"/>
                <a:gd name="T9" fmla="*/ 0 h 35"/>
                <a:gd name="T10" fmla="*/ 25 w 100"/>
                <a:gd name="T11" fmla="*/ 0 h 35"/>
                <a:gd name="T12" fmla="*/ 50 w 100"/>
                <a:gd name="T13" fmla="*/ 7 h 35"/>
                <a:gd name="T14" fmla="*/ 0 w 100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0" y="28"/>
                  </a:moveTo>
                  <a:lnTo>
                    <a:pt x="21" y="35"/>
                  </a:lnTo>
                  <a:lnTo>
                    <a:pt x="75" y="14"/>
                  </a:lnTo>
                  <a:lnTo>
                    <a:pt x="100" y="21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Freeform 419"/>
            <p:cNvSpPr>
              <a:spLocks/>
            </p:cNvSpPr>
            <p:nvPr/>
          </p:nvSpPr>
          <p:spPr bwMode="auto">
            <a:xfrm>
              <a:off x="2841" y="2693"/>
              <a:ext cx="100" cy="35"/>
            </a:xfrm>
            <a:custGeom>
              <a:avLst/>
              <a:gdLst>
                <a:gd name="T0" fmla="*/ 0 w 100"/>
                <a:gd name="T1" fmla="*/ 28 h 35"/>
                <a:gd name="T2" fmla="*/ 21 w 100"/>
                <a:gd name="T3" fmla="*/ 35 h 35"/>
                <a:gd name="T4" fmla="*/ 75 w 100"/>
                <a:gd name="T5" fmla="*/ 14 h 35"/>
                <a:gd name="T6" fmla="*/ 100 w 100"/>
                <a:gd name="T7" fmla="*/ 21 h 35"/>
                <a:gd name="T8" fmla="*/ 89 w 100"/>
                <a:gd name="T9" fmla="*/ 0 h 35"/>
                <a:gd name="T10" fmla="*/ 25 w 100"/>
                <a:gd name="T11" fmla="*/ 0 h 35"/>
                <a:gd name="T12" fmla="*/ 50 w 100"/>
                <a:gd name="T13" fmla="*/ 7 h 35"/>
                <a:gd name="T14" fmla="*/ 0 w 100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0" y="28"/>
                  </a:moveTo>
                  <a:lnTo>
                    <a:pt x="21" y="35"/>
                  </a:lnTo>
                  <a:lnTo>
                    <a:pt x="75" y="14"/>
                  </a:lnTo>
                  <a:lnTo>
                    <a:pt x="100" y="21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Freeform 420"/>
            <p:cNvSpPr>
              <a:spLocks/>
            </p:cNvSpPr>
            <p:nvPr/>
          </p:nvSpPr>
          <p:spPr bwMode="auto">
            <a:xfrm>
              <a:off x="2727" y="2732"/>
              <a:ext cx="103" cy="39"/>
            </a:xfrm>
            <a:custGeom>
              <a:avLst/>
              <a:gdLst>
                <a:gd name="T0" fmla="*/ 103 w 103"/>
                <a:gd name="T1" fmla="*/ 10 h 39"/>
                <a:gd name="T2" fmla="*/ 82 w 103"/>
                <a:gd name="T3" fmla="*/ 0 h 39"/>
                <a:gd name="T4" fmla="*/ 28 w 103"/>
                <a:gd name="T5" fmla="*/ 25 h 39"/>
                <a:gd name="T6" fmla="*/ 0 w 103"/>
                <a:gd name="T7" fmla="*/ 18 h 39"/>
                <a:gd name="T8" fmla="*/ 14 w 103"/>
                <a:gd name="T9" fmla="*/ 39 h 39"/>
                <a:gd name="T10" fmla="*/ 82 w 103"/>
                <a:gd name="T11" fmla="*/ 39 h 39"/>
                <a:gd name="T12" fmla="*/ 53 w 103"/>
                <a:gd name="T13" fmla="*/ 32 h 39"/>
                <a:gd name="T14" fmla="*/ 103 w 103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9">
                  <a:moveTo>
                    <a:pt x="103" y="10"/>
                  </a:moveTo>
                  <a:lnTo>
                    <a:pt x="82" y="0"/>
                  </a:lnTo>
                  <a:lnTo>
                    <a:pt x="28" y="25"/>
                  </a:lnTo>
                  <a:lnTo>
                    <a:pt x="0" y="18"/>
                  </a:lnTo>
                  <a:lnTo>
                    <a:pt x="14" y="39"/>
                  </a:lnTo>
                  <a:lnTo>
                    <a:pt x="82" y="39"/>
                  </a:lnTo>
                  <a:lnTo>
                    <a:pt x="53" y="32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Freeform 421"/>
            <p:cNvSpPr>
              <a:spLocks/>
            </p:cNvSpPr>
            <p:nvPr/>
          </p:nvSpPr>
          <p:spPr bwMode="auto">
            <a:xfrm>
              <a:off x="2727" y="2732"/>
              <a:ext cx="103" cy="39"/>
            </a:xfrm>
            <a:custGeom>
              <a:avLst/>
              <a:gdLst>
                <a:gd name="T0" fmla="*/ 103 w 103"/>
                <a:gd name="T1" fmla="*/ 10 h 39"/>
                <a:gd name="T2" fmla="*/ 82 w 103"/>
                <a:gd name="T3" fmla="*/ 0 h 39"/>
                <a:gd name="T4" fmla="*/ 28 w 103"/>
                <a:gd name="T5" fmla="*/ 25 h 39"/>
                <a:gd name="T6" fmla="*/ 0 w 103"/>
                <a:gd name="T7" fmla="*/ 18 h 39"/>
                <a:gd name="T8" fmla="*/ 14 w 103"/>
                <a:gd name="T9" fmla="*/ 39 h 39"/>
                <a:gd name="T10" fmla="*/ 82 w 103"/>
                <a:gd name="T11" fmla="*/ 39 h 39"/>
                <a:gd name="T12" fmla="*/ 53 w 103"/>
                <a:gd name="T13" fmla="*/ 32 h 39"/>
                <a:gd name="T14" fmla="*/ 103 w 103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9">
                  <a:moveTo>
                    <a:pt x="103" y="10"/>
                  </a:moveTo>
                  <a:lnTo>
                    <a:pt x="82" y="0"/>
                  </a:lnTo>
                  <a:lnTo>
                    <a:pt x="28" y="25"/>
                  </a:lnTo>
                  <a:lnTo>
                    <a:pt x="0" y="18"/>
                  </a:lnTo>
                  <a:lnTo>
                    <a:pt x="14" y="39"/>
                  </a:lnTo>
                  <a:lnTo>
                    <a:pt x="82" y="39"/>
                  </a:lnTo>
                  <a:lnTo>
                    <a:pt x="53" y="32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Freeform 422"/>
            <p:cNvSpPr>
              <a:spLocks/>
            </p:cNvSpPr>
            <p:nvPr/>
          </p:nvSpPr>
          <p:spPr bwMode="auto">
            <a:xfrm>
              <a:off x="2734" y="2693"/>
              <a:ext cx="103" cy="32"/>
            </a:xfrm>
            <a:custGeom>
              <a:avLst/>
              <a:gdLst>
                <a:gd name="T0" fmla="*/ 0 w 103"/>
                <a:gd name="T1" fmla="*/ 7 h 32"/>
                <a:gd name="T2" fmla="*/ 21 w 103"/>
                <a:gd name="T3" fmla="*/ 0 h 32"/>
                <a:gd name="T4" fmla="*/ 78 w 103"/>
                <a:gd name="T5" fmla="*/ 21 h 32"/>
                <a:gd name="T6" fmla="*/ 103 w 103"/>
                <a:gd name="T7" fmla="*/ 14 h 32"/>
                <a:gd name="T8" fmla="*/ 89 w 103"/>
                <a:gd name="T9" fmla="*/ 32 h 32"/>
                <a:gd name="T10" fmla="*/ 25 w 103"/>
                <a:gd name="T11" fmla="*/ 32 h 32"/>
                <a:gd name="T12" fmla="*/ 50 w 103"/>
                <a:gd name="T13" fmla="*/ 28 h 32"/>
                <a:gd name="T14" fmla="*/ 0 w 103"/>
                <a:gd name="T1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103" y="14"/>
                  </a:lnTo>
                  <a:lnTo>
                    <a:pt x="89" y="32"/>
                  </a:lnTo>
                  <a:lnTo>
                    <a:pt x="25" y="32"/>
                  </a:lnTo>
                  <a:lnTo>
                    <a:pt x="50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Freeform 423"/>
            <p:cNvSpPr>
              <a:spLocks/>
            </p:cNvSpPr>
            <p:nvPr/>
          </p:nvSpPr>
          <p:spPr bwMode="auto">
            <a:xfrm>
              <a:off x="2734" y="2693"/>
              <a:ext cx="103" cy="32"/>
            </a:xfrm>
            <a:custGeom>
              <a:avLst/>
              <a:gdLst>
                <a:gd name="T0" fmla="*/ 0 w 103"/>
                <a:gd name="T1" fmla="*/ 7 h 32"/>
                <a:gd name="T2" fmla="*/ 21 w 103"/>
                <a:gd name="T3" fmla="*/ 0 h 32"/>
                <a:gd name="T4" fmla="*/ 78 w 103"/>
                <a:gd name="T5" fmla="*/ 21 h 32"/>
                <a:gd name="T6" fmla="*/ 103 w 103"/>
                <a:gd name="T7" fmla="*/ 14 h 32"/>
                <a:gd name="T8" fmla="*/ 89 w 103"/>
                <a:gd name="T9" fmla="*/ 32 h 32"/>
                <a:gd name="T10" fmla="*/ 25 w 103"/>
                <a:gd name="T11" fmla="*/ 32 h 32"/>
                <a:gd name="T12" fmla="*/ 50 w 103"/>
                <a:gd name="T13" fmla="*/ 28 h 32"/>
                <a:gd name="T14" fmla="*/ 0 w 103"/>
                <a:gd name="T1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103" y="14"/>
                  </a:lnTo>
                  <a:lnTo>
                    <a:pt x="89" y="32"/>
                  </a:lnTo>
                  <a:lnTo>
                    <a:pt x="25" y="32"/>
                  </a:lnTo>
                  <a:lnTo>
                    <a:pt x="50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Freeform 424"/>
            <p:cNvSpPr>
              <a:spLocks/>
            </p:cNvSpPr>
            <p:nvPr/>
          </p:nvSpPr>
          <p:spPr bwMode="auto">
            <a:xfrm>
              <a:off x="2837" y="2739"/>
              <a:ext cx="100" cy="32"/>
            </a:xfrm>
            <a:custGeom>
              <a:avLst/>
              <a:gdLst>
                <a:gd name="T0" fmla="*/ 100 w 100"/>
                <a:gd name="T1" fmla="*/ 25 h 32"/>
                <a:gd name="T2" fmla="*/ 79 w 100"/>
                <a:gd name="T3" fmla="*/ 32 h 32"/>
                <a:gd name="T4" fmla="*/ 25 w 100"/>
                <a:gd name="T5" fmla="*/ 11 h 32"/>
                <a:gd name="T6" fmla="*/ 0 w 100"/>
                <a:gd name="T7" fmla="*/ 18 h 32"/>
                <a:gd name="T8" fmla="*/ 11 w 100"/>
                <a:gd name="T9" fmla="*/ 0 h 32"/>
                <a:gd name="T10" fmla="*/ 79 w 100"/>
                <a:gd name="T11" fmla="*/ 0 h 32"/>
                <a:gd name="T12" fmla="*/ 50 w 100"/>
                <a:gd name="T13" fmla="*/ 3 h 32"/>
                <a:gd name="T14" fmla="*/ 100 w 100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2">
                  <a:moveTo>
                    <a:pt x="100" y="25"/>
                  </a:moveTo>
                  <a:lnTo>
                    <a:pt x="79" y="32"/>
                  </a:lnTo>
                  <a:lnTo>
                    <a:pt x="25" y="11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79" y="0"/>
                  </a:lnTo>
                  <a:lnTo>
                    <a:pt x="50" y="3"/>
                  </a:lnTo>
                  <a:lnTo>
                    <a:pt x="1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Freeform 425"/>
            <p:cNvSpPr>
              <a:spLocks/>
            </p:cNvSpPr>
            <p:nvPr/>
          </p:nvSpPr>
          <p:spPr bwMode="auto">
            <a:xfrm>
              <a:off x="2837" y="2739"/>
              <a:ext cx="100" cy="32"/>
            </a:xfrm>
            <a:custGeom>
              <a:avLst/>
              <a:gdLst>
                <a:gd name="T0" fmla="*/ 100 w 100"/>
                <a:gd name="T1" fmla="*/ 25 h 32"/>
                <a:gd name="T2" fmla="*/ 79 w 100"/>
                <a:gd name="T3" fmla="*/ 32 h 32"/>
                <a:gd name="T4" fmla="*/ 25 w 100"/>
                <a:gd name="T5" fmla="*/ 11 h 32"/>
                <a:gd name="T6" fmla="*/ 0 w 100"/>
                <a:gd name="T7" fmla="*/ 18 h 32"/>
                <a:gd name="T8" fmla="*/ 11 w 100"/>
                <a:gd name="T9" fmla="*/ 0 h 32"/>
                <a:gd name="T10" fmla="*/ 79 w 100"/>
                <a:gd name="T11" fmla="*/ 0 h 32"/>
                <a:gd name="T12" fmla="*/ 50 w 100"/>
                <a:gd name="T13" fmla="*/ 3 h 32"/>
                <a:gd name="T14" fmla="*/ 100 w 100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2">
                  <a:moveTo>
                    <a:pt x="100" y="25"/>
                  </a:moveTo>
                  <a:lnTo>
                    <a:pt x="79" y="32"/>
                  </a:lnTo>
                  <a:lnTo>
                    <a:pt x="25" y="11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79" y="0"/>
                  </a:lnTo>
                  <a:lnTo>
                    <a:pt x="50" y="3"/>
                  </a:lnTo>
                  <a:lnTo>
                    <a:pt x="1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Freeform 426"/>
            <p:cNvSpPr>
              <a:spLocks/>
            </p:cNvSpPr>
            <p:nvPr/>
          </p:nvSpPr>
          <p:spPr bwMode="auto">
            <a:xfrm>
              <a:off x="2762" y="2824"/>
              <a:ext cx="147" cy="143"/>
            </a:xfrm>
            <a:custGeom>
              <a:avLst/>
              <a:gdLst>
                <a:gd name="T0" fmla="*/ 132 w 147"/>
                <a:gd name="T1" fmla="*/ 143 h 143"/>
                <a:gd name="T2" fmla="*/ 97 w 147"/>
                <a:gd name="T3" fmla="*/ 71 h 143"/>
                <a:gd name="T4" fmla="*/ 147 w 147"/>
                <a:gd name="T5" fmla="*/ 7 h 143"/>
                <a:gd name="T6" fmla="*/ 75 w 147"/>
                <a:gd name="T7" fmla="*/ 47 h 143"/>
                <a:gd name="T8" fmla="*/ 15 w 147"/>
                <a:gd name="T9" fmla="*/ 0 h 143"/>
                <a:gd name="T10" fmla="*/ 50 w 147"/>
                <a:gd name="T11" fmla="*/ 68 h 143"/>
                <a:gd name="T12" fmla="*/ 0 w 147"/>
                <a:gd name="T13" fmla="*/ 132 h 143"/>
                <a:gd name="T14" fmla="*/ 72 w 147"/>
                <a:gd name="T15" fmla="*/ 96 h 143"/>
                <a:gd name="T16" fmla="*/ 132 w 147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43">
                  <a:moveTo>
                    <a:pt x="132" y="143"/>
                  </a:moveTo>
                  <a:lnTo>
                    <a:pt x="97" y="71"/>
                  </a:lnTo>
                  <a:lnTo>
                    <a:pt x="147" y="7"/>
                  </a:lnTo>
                  <a:lnTo>
                    <a:pt x="75" y="47"/>
                  </a:lnTo>
                  <a:lnTo>
                    <a:pt x="15" y="0"/>
                  </a:lnTo>
                  <a:lnTo>
                    <a:pt x="50" y="68"/>
                  </a:lnTo>
                  <a:lnTo>
                    <a:pt x="0" y="132"/>
                  </a:lnTo>
                  <a:lnTo>
                    <a:pt x="72" y="96"/>
                  </a:lnTo>
                  <a:lnTo>
                    <a:pt x="132" y="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Freeform 427"/>
            <p:cNvSpPr>
              <a:spLocks/>
            </p:cNvSpPr>
            <p:nvPr/>
          </p:nvSpPr>
          <p:spPr bwMode="auto">
            <a:xfrm>
              <a:off x="2759" y="2824"/>
              <a:ext cx="150" cy="143"/>
            </a:xfrm>
            <a:custGeom>
              <a:avLst/>
              <a:gdLst>
                <a:gd name="T0" fmla="*/ 135 w 150"/>
                <a:gd name="T1" fmla="*/ 143 h 143"/>
                <a:gd name="T2" fmla="*/ 100 w 150"/>
                <a:gd name="T3" fmla="*/ 71 h 143"/>
                <a:gd name="T4" fmla="*/ 150 w 150"/>
                <a:gd name="T5" fmla="*/ 7 h 143"/>
                <a:gd name="T6" fmla="*/ 78 w 150"/>
                <a:gd name="T7" fmla="*/ 47 h 143"/>
                <a:gd name="T8" fmla="*/ 18 w 150"/>
                <a:gd name="T9" fmla="*/ 0 h 143"/>
                <a:gd name="T10" fmla="*/ 53 w 150"/>
                <a:gd name="T11" fmla="*/ 71 h 143"/>
                <a:gd name="T12" fmla="*/ 0 w 150"/>
                <a:gd name="T13" fmla="*/ 136 h 143"/>
                <a:gd name="T14" fmla="*/ 75 w 150"/>
                <a:gd name="T15" fmla="*/ 96 h 143"/>
                <a:gd name="T16" fmla="*/ 135 w 150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43">
                  <a:moveTo>
                    <a:pt x="135" y="143"/>
                  </a:moveTo>
                  <a:lnTo>
                    <a:pt x="100" y="71"/>
                  </a:lnTo>
                  <a:lnTo>
                    <a:pt x="150" y="7"/>
                  </a:lnTo>
                  <a:lnTo>
                    <a:pt x="78" y="47"/>
                  </a:lnTo>
                  <a:lnTo>
                    <a:pt x="18" y="0"/>
                  </a:lnTo>
                  <a:lnTo>
                    <a:pt x="53" y="71"/>
                  </a:lnTo>
                  <a:lnTo>
                    <a:pt x="0" y="136"/>
                  </a:lnTo>
                  <a:lnTo>
                    <a:pt x="75" y="96"/>
                  </a:lnTo>
                  <a:lnTo>
                    <a:pt x="135" y="14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Freeform 428"/>
            <p:cNvSpPr>
              <a:spLocks/>
            </p:cNvSpPr>
            <p:nvPr/>
          </p:nvSpPr>
          <p:spPr bwMode="auto">
            <a:xfrm>
              <a:off x="2723" y="2810"/>
              <a:ext cx="218" cy="164"/>
            </a:xfrm>
            <a:custGeom>
              <a:avLst/>
              <a:gdLst>
                <a:gd name="T0" fmla="*/ 218 w 218"/>
                <a:gd name="T1" fmla="*/ 82 h 164"/>
                <a:gd name="T2" fmla="*/ 129 w 218"/>
                <a:gd name="T3" fmla="*/ 68 h 164"/>
                <a:gd name="T4" fmla="*/ 107 w 218"/>
                <a:gd name="T5" fmla="*/ 0 h 164"/>
                <a:gd name="T6" fmla="*/ 89 w 218"/>
                <a:gd name="T7" fmla="*/ 68 h 164"/>
                <a:gd name="T8" fmla="*/ 0 w 218"/>
                <a:gd name="T9" fmla="*/ 82 h 164"/>
                <a:gd name="T10" fmla="*/ 89 w 218"/>
                <a:gd name="T11" fmla="*/ 96 h 164"/>
                <a:gd name="T12" fmla="*/ 107 w 218"/>
                <a:gd name="T13" fmla="*/ 164 h 164"/>
                <a:gd name="T14" fmla="*/ 129 w 218"/>
                <a:gd name="T15" fmla="*/ 96 h 164"/>
                <a:gd name="T16" fmla="*/ 218 w 218"/>
                <a:gd name="T17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64">
                  <a:moveTo>
                    <a:pt x="218" y="82"/>
                  </a:moveTo>
                  <a:lnTo>
                    <a:pt x="129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9" y="96"/>
                  </a:lnTo>
                  <a:lnTo>
                    <a:pt x="218" y="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Freeform 429"/>
            <p:cNvSpPr>
              <a:spLocks/>
            </p:cNvSpPr>
            <p:nvPr/>
          </p:nvSpPr>
          <p:spPr bwMode="auto">
            <a:xfrm>
              <a:off x="2723" y="2810"/>
              <a:ext cx="218" cy="164"/>
            </a:xfrm>
            <a:custGeom>
              <a:avLst/>
              <a:gdLst>
                <a:gd name="T0" fmla="*/ 218 w 218"/>
                <a:gd name="T1" fmla="*/ 82 h 164"/>
                <a:gd name="T2" fmla="*/ 129 w 218"/>
                <a:gd name="T3" fmla="*/ 68 h 164"/>
                <a:gd name="T4" fmla="*/ 107 w 218"/>
                <a:gd name="T5" fmla="*/ 0 h 164"/>
                <a:gd name="T6" fmla="*/ 89 w 218"/>
                <a:gd name="T7" fmla="*/ 68 h 164"/>
                <a:gd name="T8" fmla="*/ 0 w 218"/>
                <a:gd name="T9" fmla="*/ 82 h 164"/>
                <a:gd name="T10" fmla="*/ 89 w 218"/>
                <a:gd name="T11" fmla="*/ 96 h 164"/>
                <a:gd name="T12" fmla="*/ 107 w 218"/>
                <a:gd name="T13" fmla="*/ 164 h 164"/>
                <a:gd name="T14" fmla="*/ 129 w 218"/>
                <a:gd name="T15" fmla="*/ 96 h 164"/>
                <a:gd name="T16" fmla="*/ 218 w 218"/>
                <a:gd name="T17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64">
                  <a:moveTo>
                    <a:pt x="218" y="82"/>
                  </a:moveTo>
                  <a:lnTo>
                    <a:pt x="129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9" y="96"/>
                  </a:lnTo>
                  <a:lnTo>
                    <a:pt x="218" y="8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3" name="Group 455"/>
          <p:cNvGrpSpPr>
            <a:grpSpLocks/>
          </p:cNvGrpSpPr>
          <p:nvPr/>
        </p:nvGrpSpPr>
        <p:grpSpPr bwMode="auto">
          <a:xfrm>
            <a:off x="3800475" y="2548416"/>
            <a:ext cx="322263" cy="339725"/>
            <a:chOff x="2677" y="2678"/>
            <a:chExt cx="314" cy="335"/>
          </a:xfrm>
        </p:grpSpPr>
        <p:sp>
          <p:nvSpPr>
            <p:cNvPr id="254" name="Freeform 456"/>
            <p:cNvSpPr>
              <a:spLocks/>
            </p:cNvSpPr>
            <p:nvPr/>
          </p:nvSpPr>
          <p:spPr bwMode="auto">
            <a:xfrm>
              <a:off x="2680" y="2906"/>
              <a:ext cx="311" cy="107"/>
            </a:xfrm>
            <a:custGeom>
              <a:avLst/>
              <a:gdLst>
                <a:gd name="T0" fmla="*/ 311 w 311"/>
                <a:gd name="T1" fmla="*/ 54 h 107"/>
                <a:gd name="T2" fmla="*/ 304 w 311"/>
                <a:gd name="T3" fmla="*/ 68 h 107"/>
                <a:gd name="T4" fmla="*/ 286 w 311"/>
                <a:gd name="T5" fmla="*/ 82 h 107"/>
                <a:gd name="T6" fmla="*/ 254 w 311"/>
                <a:gd name="T7" fmla="*/ 96 h 107"/>
                <a:gd name="T8" fmla="*/ 211 w 311"/>
                <a:gd name="T9" fmla="*/ 103 h 107"/>
                <a:gd name="T10" fmla="*/ 168 w 311"/>
                <a:gd name="T11" fmla="*/ 107 h 107"/>
                <a:gd name="T12" fmla="*/ 122 w 311"/>
                <a:gd name="T13" fmla="*/ 107 h 107"/>
                <a:gd name="T14" fmla="*/ 75 w 311"/>
                <a:gd name="T15" fmla="*/ 100 h 107"/>
                <a:gd name="T16" fmla="*/ 40 w 311"/>
                <a:gd name="T17" fmla="*/ 89 h 107"/>
                <a:gd name="T18" fmla="*/ 15 w 311"/>
                <a:gd name="T19" fmla="*/ 75 h 107"/>
                <a:gd name="T20" fmla="*/ 0 w 311"/>
                <a:gd name="T21" fmla="*/ 61 h 107"/>
                <a:gd name="T22" fmla="*/ 0 w 311"/>
                <a:gd name="T23" fmla="*/ 46 h 107"/>
                <a:gd name="T24" fmla="*/ 15 w 311"/>
                <a:gd name="T25" fmla="*/ 29 h 107"/>
                <a:gd name="T26" fmla="*/ 40 w 311"/>
                <a:gd name="T27" fmla="*/ 14 h 107"/>
                <a:gd name="T28" fmla="*/ 75 w 311"/>
                <a:gd name="T29" fmla="*/ 7 h 107"/>
                <a:gd name="T30" fmla="*/ 122 w 311"/>
                <a:gd name="T31" fmla="*/ 0 h 107"/>
                <a:gd name="T32" fmla="*/ 168 w 311"/>
                <a:gd name="T33" fmla="*/ 0 h 107"/>
                <a:gd name="T34" fmla="*/ 211 w 311"/>
                <a:gd name="T35" fmla="*/ 4 h 107"/>
                <a:gd name="T36" fmla="*/ 254 w 311"/>
                <a:gd name="T37" fmla="*/ 11 h 107"/>
                <a:gd name="T38" fmla="*/ 286 w 311"/>
                <a:gd name="T39" fmla="*/ 21 h 107"/>
                <a:gd name="T40" fmla="*/ 304 w 311"/>
                <a:gd name="T41" fmla="*/ 36 h 107"/>
                <a:gd name="T42" fmla="*/ 311 w 311"/>
                <a:gd name="T4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1" h="107">
                  <a:moveTo>
                    <a:pt x="311" y="54"/>
                  </a:moveTo>
                  <a:lnTo>
                    <a:pt x="304" y="68"/>
                  </a:lnTo>
                  <a:lnTo>
                    <a:pt x="286" y="82"/>
                  </a:lnTo>
                  <a:lnTo>
                    <a:pt x="254" y="96"/>
                  </a:lnTo>
                  <a:lnTo>
                    <a:pt x="211" y="103"/>
                  </a:lnTo>
                  <a:lnTo>
                    <a:pt x="168" y="107"/>
                  </a:lnTo>
                  <a:lnTo>
                    <a:pt x="122" y="107"/>
                  </a:lnTo>
                  <a:lnTo>
                    <a:pt x="75" y="100"/>
                  </a:lnTo>
                  <a:lnTo>
                    <a:pt x="40" y="89"/>
                  </a:lnTo>
                  <a:lnTo>
                    <a:pt x="15" y="75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15" y="29"/>
                  </a:lnTo>
                  <a:lnTo>
                    <a:pt x="40" y="14"/>
                  </a:lnTo>
                  <a:lnTo>
                    <a:pt x="75" y="7"/>
                  </a:lnTo>
                  <a:lnTo>
                    <a:pt x="122" y="0"/>
                  </a:lnTo>
                  <a:lnTo>
                    <a:pt x="168" y="0"/>
                  </a:lnTo>
                  <a:lnTo>
                    <a:pt x="211" y="4"/>
                  </a:lnTo>
                  <a:lnTo>
                    <a:pt x="254" y="11"/>
                  </a:lnTo>
                  <a:lnTo>
                    <a:pt x="286" y="21"/>
                  </a:lnTo>
                  <a:lnTo>
                    <a:pt x="304" y="36"/>
                  </a:lnTo>
                  <a:lnTo>
                    <a:pt x="311" y="54"/>
                  </a:lnTo>
                  <a:close/>
                </a:path>
              </a:pathLst>
            </a:custGeom>
            <a:solidFill>
              <a:srgbClr val="0078AA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" name="Rectangle 457"/>
            <p:cNvSpPr>
              <a:spLocks noChangeArrowheads="1"/>
            </p:cNvSpPr>
            <p:nvPr/>
          </p:nvSpPr>
          <p:spPr bwMode="auto">
            <a:xfrm>
              <a:off x="2677" y="2732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" name="Rectangle 458"/>
            <p:cNvSpPr>
              <a:spLocks noChangeArrowheads="1"/>
            </p:cNvSpPr>
            <p:nvPr/>
          </p:nvSpPr>
          <p:spPr bwMode="auto">
            <a:xfrm>
              <a:off x="2677" y="2732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Freeform 459"/>
            <p:cNvSpPr>
              <a:spLocks/>
            </p:cNvSpPr>
            <p:nvPr/>
          </p:nvSpPr>
          <p:spPr bwMode="auto">
            <a:xfrm>
              <a:off x="2680" y="2678"/>
              <a:ext cx="311" cy="107"/>
            </a:xfrm>
            <a:custGeom>
              <a:avLst/>
              <a:gdLst>
                <a:gd name="T0" fmla="*/ 311 w 311"/>
                <a:gd name="T1" fmla="*/ 54 h 107"/>
                <a:gd name="T2" fmla="*/ 304 w 311"/>
                <a:gd name="T3" fmla="*/ 68 h 107"/>
                <a:gd name="T4" fmla="*/ 286 w 311"/>
                <a:gd name="T5" fmla="*/ 82 h 107"/>
                <a:gd name="T6" fmla="*/ 254 w 311"/>
                <a:gd name="T7" fmla="*/ 96 h 107"/>
                <a:gd name="T8" fmla="*/ 211 w 311"/>
                <a:gd name="T9" fmla="*/ 104 h 107"/>
                <a:gd name="T10" fmla="*/ 168 w 311"/>
                <a:gd name="T11" fmla="*/ 107 h 107"/>
                <a:gd name="T12" fmla="*/ 122 w 311"/>
                <a:gd name="T13" fmla="*/ 107 h 107"/>
                <a:gd name="T14" fmla="*/ 75 w 311"/>
                <a:gd name="T15" fmla="*/ 100 h 107"/>
                <a:gd name="T16" fmla="*/ 40 w 311"/>
                <a:gd name="T17" fmla="*/ 89 h 107"/>
                <a:gd name="T18" fmla="*/ 15 w 311"/>
                <a:gd name="T19" fmla="*/ 75 h 107"/>
                <a:gd name="T20" fmla="*/ 0 w 311"/>
                <a:gd name="T21" fmla="*/ 61 h 107"/>
                <a:gd name="T22" fmla="*/ 0 w 311"/>
                <a:gd name="T23" fmla="*/ 47 h 107"/>
                <a:gd name="T24" fmla="*/ 15 w 311"/>
                <a:gd name="T25" fmla="*/ 29 h 107"/>
                <a:gd name="T26" fmla="*/ 40 w 311"/>
                <a:gd name="T27" fmla="*/ 15 h 107"/>
                <a:gd name="T28" fmla="*/ 75 w 311"/>
                <a:gd name="T29" fmla="*/ 7 h 107"/>
                <a:gd name="T30" fmla="*/ 122 w 311"/>
                <a:gd name="T31" fmla="*/ 0 h 107"/>
                <a:gd name="T32" fmla="*/ 168 w 311"/>
                <a:gd name="T33" fmla="*/ 0 h 107"/>
                <a:gd name="T34" fmla="*/ 211 w 311"/>
                <a:gd name="T35" fmla="*/ 4 h 107"/>
                <a:gd name="T36" fmla="*/ 254 w 311"/>
                <a:gd name="T37" fmla="*/ 11 h 107"/>
                <a:gd name="T38" fmla="*/ 286 w 311"/>
                <a:gd name="T39" fmla="*/ 22 h 107"/>
                <a:gd name="T40" fmla="*/ 304 w 311"/>
                <a:gd name="T41" fmla="*/ 36 h 107"/>
                <a:gd name="T42" fmla="*/ 311 w 311"/>
                <a:gd name="T4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1" h="107">
                  <a:moveTo>
                    <a:pt x="311" y="54"/>
                  </a:moveTo>
                  <a:lnTo>
                    <a:pt x="304" y="68"/>
                  </a:lnTo>
                  <a:lnTo>
                    <a:pt x="286" y="82"/>
                  </a:lnTo>
                  <a:lnTo>
                    <a:pt x="254" y="96"/>
                  </a:lnTo>
                  <a:lnTo>
                    <a:pt x="211" y="104"/>
                  </a:lnTo>
                  <a:lnTo>
                    <a:pt x="168" y="107"/>
                  </a:lnTo>
                  <a:lnTo>
                    <a:pt x="122" y="107"/>
                  </a:lnTo>
                  <a:lnTo>
                    <a:pt x="75" y="100"/>
                  </a:lnTo>
                  <a:lnTo>
                    <a:pt x="40" y="89"/>
                  </a:lnTo>
                  <a:lnTo>
                    <a:pt x="15" y="75"/>
                  </a:lnTo>
                  <a:lnTo>
                    <a:pt x="0" y="61"/>
                  </a:lnTo>
                  <a:lnTo>
                    <a:pt x="0" y="47"/>
                  </a:lnTo>
                  <a:lnTo>
                    <a:pt x="15" y="29"/>
                  </a:lnTo>
                  <a:lnTo>
                    <a:pt x="40" y="15"/>
                  </a:lnTo>
                  <a:lnTo>
                    <a:pt x="75" y="7"/>
                  </a:lnTo>
                  <a:lnTo>
                    <a:pt x="122" y="0"/>
                  </a:lnTo>
                  <a:lnTo>
                    <a:pt x="168" y="0"/>
                  </a:lnTo>
                  <a:lnTo>
                    <a:pt x="211" y="4"/>
                  </a:lnTo>
                  <a:lnTo>
                    <a:pt x="254" y="11"/>
                  </a:lnTo>
                  <a:lnTo>
                    <a:pt x="286" y="22"/>
                  </a:lnTo>
                  <a:lnTo>
                    <a:pt x="304" y="36"/>
                  </a:lnTo>
                  <a:lnTo>
                    <a:pt x="311" y="54"/>
                  </a:lnTo>
                  <a:close/>
                </a:path>
              </a:pathLst>
            </a:custGeom>
            <a:solidFill>
              <a:srgbClr val="00B4FF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Freeform 460"/>
            <p:cNvSpPr>
              <a:spLocks/>
            </p:cNvSpPr>
            <p:nvPr/>
          </p:nvSpPr>
          <p:spPr bwMode="auto">
            <a:xfrm>
              <a:off x="2837" y="2693"/>
              <a:ext cx="104" cy="32"/>
            </a:xfrm>
            <a:custGeom>
              <a:avLst/>
              <a:gdLst>
                <a:gd name="T0" fmla="*/ 0 w 104"/>
                <a:gd name="T1" fmla="*/ 25 h 32"/>
                <a:gd name="T2" fmla="*/ 25 w 104"/>
                <a:gd name="T3" fmla="*/ 32 h 32"/>
                <a:gd name="T4" fmla="*/ 79 w 104"/>
                <a:gd name="T5" fmla="*/ 10 h 32"/>
                <a:gd name="T6" fmla="*/ 104 w 104"/>
                <a:gd name="T7" fmla="*/ 17 h 32"/>
                <a:gd name="T8" fmla="*/ 89 w 104"/>
                <a:gd name="T9" fmla="*/ 0 h 32"/>
                <a:gd name="T10" fmla="*/ 25 w 104"/>
                <a:gd name="T11" fmla="*/ 0 h 32"/>
                <a:gd name="T12" fmla="*/ 50 w 104"/>
                <a:gd name="T13" fmla="*/ 3 h 32"/>
                <a:gd name="T14" fmla="*/ 0 w 104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2">
                  <a:moveTo>
                    <a:pt x="0" y="25"/>
                  </a:moveTo>
                  <a:lnTo>
                    <a:pt x="25" y="32"/>
                  </a:lnTo>
                  <a:lnTo>
                    <a:pt x="79" y="10"/>
                  </a:lnTo>
                  <a:lnTo>
                    <a:pt x="104" y="1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Freeform 461"/>
            <p:cNvSpPr>
              <a:spLocks/>
            </p:cNvSpPr>
            <p:nvPr/>
          </p:nvSpPr>
          <p:spPr bwMode="auto">
            <a:xfrm>
              <a:off x="2837" y="2693"/>
              <a:ext cx="104" cy="32"/>
            </a:xfrm>
            <a:custGeom>
              <a:avLst/>
              <a:gdLst>
                <a:gd name="T0" fmla="*/ 0 w 104"/>
                <a:gd name="T1" fmla="*/ 25 h 32"/>
                <a:gd name="T2" fmla="*/ 25 w 104"/>
                <a:gd name="T3" fmla="*/ 32 h 32"/>
                <a:gd name="T4" fmla="*/ 79 w 104"/>
                <a:gd name="T5" fmla="*/ 10 h 32"/>
                <a:gd name="T6" fmla="*/ 104 w 104"/>
                <a:gd name="T7" fmla="*/ 17 h 32"/>
                <a:gd name="T8" fmla="*/ 89 w 104"/>
                <a:gd name="T9" fmla="*/ 0 h 32"/>
                <a:gd name="T10" fmla="*/ 25 w 104"/>
                <a:gd name="T11" fmla="*/ 0 h 32"/>
                <a:gd name="T12" fmla="*/ 50 w 104"/>
                <a:gd name="T13" fmla="*/ 3 h 32"/>
                <a:gd name="T14" fmla="*/ 0 w 104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2">
                  <a:moveTo>
                    <a:pt x="0" y="25"/>
                  </a:moveTo>
                  <a:lnTo>
                    <a:pt x="25" y="32"/>
                  </a:lnTo>
                  <a:lnTo>
                    <a:pt x="79" y="10"/>
                  </a:lnTo>
                  <a:lnTo>
                    <a:pt x="104" y="1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Freeform 462"/>
            <p:cNvSpPr>
              <a:spLocks/>
            </p:cNvSpPr>
            <p:nvPr/>
          </p:nvSpPr>
          <p:spPr bwMode="auto">
            <a:xfrm>
              <a:off x="2727" y="2732"/>
              <a:ext cx="100" cy="35"/>
            </a:xfrm>
            <a:custGeom>
              <a:avLst/>
              <a:gdLst>
                <a:gd name="T0" fmla="*/ 100 w 100"/>
                <a:gd name="T1" fmla="*/ 7 h 35"/>
                <a:gd name="T2" fmla="*/ 78 w 100"/>
                <a:gd name="T3" fmla="*/ 0 h 35"/>
                <a:gd name="T4" fmla="*/ 25 w 100"/>
                <a:gd name="T5" fmla="*/ 21 h 35"/>
                <a:gd name="T6" fmla="*/ 0 w 100"/>
                <a:gd name="T7" fmla="*/ 14 h 35"/>
                <a:gd name="T8" fmla="*/ 10 w 100"/>
                <a:gd name="T9" fmla="*/ 35 h 35"/>
                <a:gd name="T10" fmla="*/ 78 w 100"/>
                <a:gd name="T11" fmla="*/ 35 h 35"/>
                <a:gd name="T12" fmla="*/ 50 w 100"/>
                <a:gd name="T13" fmla="*/ 28 h 35"/>
                <a:gd name="T14" fmla="*/ 100 w 100"/>
                <a:gd name="T1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100" y="7"/>
                  </a:moveTo>
                  <a:lnTo>
                    <a:pt x="78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0" y="35"/>
                  </a:lnTo>
                  <a:lnTo>
                    <a:pt x="78" y="35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Freeform 463"/>
            <p:cNvSpPr>
              <a:spLocks/>
            </p:cNvSpPr>
            <p:nvPr/>
          </p:nvSpPr>
          <p:spPr bwMode="auto">
            <a:xfrm>
              <a:off x="2727" y="2732"/>
              <a:ext cx="100" cy="35"/>
            </a:xfrm>
            <a:custGeom>
              <a:avLst/>
              <a:gdLst>
                <a:gd name="T0" fmla="*/ 100 w 100"/>
                <a:gd name="T1" fmla="*/ 7 h 35"/>
                <a:gd name="T2" fmla="*/ 78 w 100"/>
                <a:gd name="T3" fmla="*/ 0 h 35"/>
                <a:gd name="T4" fmla="*/ 25 w 100"/>
                <a:gd name="T5" fmla="*/ 21 h 35"/>
                <a:gd name="T6" fmla="*/ 0 w 100"/>
                <a:gd name="T7" fmla="*/ 14 h 35"/>
                <a:gd name="T8" fmla="*/ 10 w 100"/>
                <a:gd name="T9" fmla="*/ 35 h 35"/>
                <a:gd name="T10" fmla="*/ 78 w 100"/>
                <a:gd name="T11" fmla="*/ 35 h 35"/>
                <a:gd name="T12" fmla="*/ 50 w 100"/>
                <a:gd name="T13" fmla="*/ 28 h 35"/>
                <a:gd name="T14" fmla="*/ 100 w 100"/>
                <a:gd name="T1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100" y="7"/>
                  </a:moveTo>
                  <a:lnTo>
                    <a:pt x="78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0" y="35"/>
                  </a:lnTo>
                  <a:lnTo>
                    <a:pt x="78" y="35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Freeform 464"/>
            <p:cNvSpPr>
              <a:spLocks/>
            </p:cNvSpPr>
            <p:nvPr/>
          </p:nvSpPr>
          <p:spPr bwMode="auto">
            <a:xfrm>
              <a:off x="2730" y="2689"/>
              <a:ext cx="104" cy="36"/>
            </a:xfrm>
            <a:custGeom>
              <a:avLst/>
              <a:gdLst>
                <a:gd name="T0" fmla="*/ 0 w 104"/>
                <a:gd name="T1" fmla="*/ 7 h 36"/>
                <a:gd name="T2" fmla="*/ 25 w 104"/>
                <a:gd name="T3" fmla="*/ 0 h 36"/>
                <a:gd name="T4" fmla="*/ 79 w 104"/>
                <a:gd name="T5" fmla="*/ 21 h 36"/>
                <a:gd name="T6" fmla="*/ 104 w 104"/>
                <a:gd name="T7" fmla="*/ 18 h 36"/>
                <a:gd name="T8" fmla="*/ 89 w 104"/>
                <a:gd name="T9" fmla="*/ 36 h 36"/>
                <a:gd name="T10" fmla="*/ 25 w 104"/>
                <a:gd name="T11" fmla="*/ 36 h 36"/>
                <a:gd name="T12" fmla="*/ 54 w 104"/>
                <a:gd name="T13" fmla="*/ 29 h 36"/>
                <a:gd name="T14" fmla="*/ 0 w 104"/>
                <a:gd name="T1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6">
                  <a:moveTo>
                    <a:pt x="0" y="7"/>
                  </a:moveTo>
                  <a:lnTo>
                    <a:pt x="25" y="0"/>
                  </a:lnTo>
                  <a:lnTo>
                    <a:pt x="79" y="21"/>
                  </a:lnTo>
                  <a:lnTo>
                    <a:pt x="104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4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3" name="Freeform 465"/>
            <p:cNvSpPr>
              <a:spLocks/>
            </p:cNvSpPr>
            <p:nvPr/>
          </p:nvSpPr>
          <p:spPr bwMode="auto">
            <a:xfrm>
              <a:off x="2730" y="2689"/>
              <a:ext cx="104" cy="36"/>
            </a:xfrm>
            <a:custGeom>
              <a:avLst/>
              <a:gdLst>
                <a:gd name="T0" fmla="*/ 0 w 104"/>
                <a:gd name="T1" fmla="*/ 7 h 36"/>
                <a:gd name="T2" fmla="*/ 25 w 104"/>
                <a:gd name="T3" fmla="*/ 0 h 36"/>
                <a:gd name="T4" fmla="*/ 79 w 104"/>
                <a:gd name="T5" fmla="*/ 21 h 36"/>
                <a:gd name="T6" fmla="*/ 104 w 104"/>
                <a:gd name="T7" fmla="*/ 18 h 36"/>
                <a:gd name="T8" fmla="*/ 89 w 104"/>
                <a:gd name="T9" fmla="*/ 36 h 36"/>
                <a:gd name="T10" fmla="*/ 25 w 104"/>
                <a:gd name="T11" fmla="*/ 36 h 36"/>
                <a:gd name="T12" fmla="*/ 54 w 104"/>
                <a:gd name="T13" fmla="*/ 29 h 36"/>
                <a:gd name="T14" fmla="*/ 0 w 104"/>
                <a:gd name="T1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6">
                  <a:moveTo>
                    <a:pt x="0" y="7"/>
                  </a:moveTo>
                  <a:lnTo>
                    <a:pt x="25" y="0"/>
                  </a:lnTo>
                  <a:lnTo>
                    <a:pt x="79" y="21"/>
                  </a:lnTo>
                  <a:lnTo>
                    <a:pt x="104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4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4" name="Freeform 466"/>
            <p:cNvSpPr>
              <a:spLocks/>
            </p:cNvSpPr>
            <p:nvPr/>
          </p:nvSpPr>
          <p:spPr bwMode="auto">
            <a:xfrm>
              <a:off x="2834" y="2735"/>
              <a:ext cx="103" cy="36"/>
            </a:xfrm>
            <a:custGeom>
              <a:avLst/>
              <a:gdLst>
                <a:gd name="T0" fmla="*/ 103 w 103"/>
                <a:gd name="T1" fmla="*/ 29 h 36"/>
                <a:gd name="T2" fmla="*/ 78 w 103"/>
                <a:gd name="T3" fmla="*/ 36 h 36"/>
                <a:gd name="T4" fmla="*/ 28 w 103"/>
                <a:gd name="T5" fmla="*/ 11 h 36"/>
                <a:gd name="T6" fmla="*/ 0 w 103"/>
                <a:gd name="T7" fmla="*/ 18 h 36"/>
                <a:gd name="T8" fmla="*/ 14 w 103"/>
                <a:gd name="T9" fmla="*/ 0 h 36"/>
                <a:gd name="T10" fmla="*/ 78 w 103"/>
                <a:gd name="T11" fmla="*/ 0 h 36"/>
                <a:gd name="T12" fmla="*/ 53 w 103"/>
                <a:gd name="T13" fmla="*/ 7 h 36"/>
                <a:gd name="T14" fmla="*/ 103 w 103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6">
                  <a:moveTo>
                    <a:pt x="103" y="29"/>
                  </a:moveTo>
                  <a:lnTo>
                    <a:pt x="78" y="36"/>
                  </a:lnTo>
                  <a:lnTo>
                    <a:pt x="28" y="11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78" y="0"/>
                  </a:lnTo>
                  <a:lnTo>
                    <a:pt x="53" y="7"/>
                  </a:lnTo>
                  <a:lnTo>
                    <a:pt x="10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Freeform 467"/>
            <p:cNvSpPr>
              <a:spLocks/>
            </p:cNvSpPr>
            <p:nvPr/>
          </p:nvSpPr>
          <p:spPr bwMode="auto">
            <a:xfrm>
              <a:off x="2834" y="2735"/>
              <a:ext cx="103" cy="36"/>
            </a:xfrm>
            <a:custGeom>
              <a:avLst/>
              <a:gdLst>
                <a:gd name="T0" fmla="*/ 103 w 103"/>
                <a:gd name="T1" fmla="*/ 29 h 36"/>
                <a:gd name="T2" fmla="*/ 78 w 103"/>
                <a:gd name="T3" fmla="*/ 36 h 36"/>
                <a:gd name="T4" fmla="*/ 28 w 103"/>
                <a:gd name="T5" fmla="*/ 11 h 36"/>
                <a:gd name="T6" fmla="*/ 0 w 103"/>
                <a:gd name="T7" fmla="*/ 18 h 36"/>
                <a:gd name="T8" fmla="*/ 14 w 103"/>
                <a:gd name="T9" fmla="*/ 0 h 36"/>
                <a:gd name="T10" fmla="*/ 78 w 103"/>
                <a:gd name="T11" fmla="*/ 0 h 36"/>
                <a:gd name="T12" fmla="*/ 53 w 103"/>
                <a:gd name="T13" fmla="*/ 7 h 36"/>
                <a:gd name="T14" fmla="*/ 103 w 103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6">
                  <a:moveTo>
                    <a:pt x="103" y="29"/>
                  </a:moveTo>
                  <a:lnTo>
                    <a:pt x="78" y="36"/>
                  </a:lnTo>
                  <a:lnTo>
                    <a:pt x="28" y="11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78" y="0"/>
                  </a:lnTo>
                  <a:lnTo>
                    <a:pt x="53" y="7"/>
                  </a:lnTo>
                  <a:lnTo>
                    <a:pt x="10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" name="Freeform 468"/>
            <p:cNvSpPr>
              <a:spLocks/>
            </p:cNvSpPr>
            <p:nvPr/>
          </p:nvSpPr>
          <p:spPr bwMode="auto">
            <a:xfrm>
              <a:off x="2841" y="2693"/>
              <a:ext cx="100" cy="35"/>
            </a:xfrm>
            <a:custGeom>
              <a:avLst/>
              <a:gdLst>
                <a:gd name="T0" fmla="*/ 0 w 100"/>
                <a:gd name="T1" fmla="*/ 28 h 35"/>
                <a:gd name="T2" fmla="*/ 21 w 100"/>
                <a:gd name="T3" fmla="*/ 35 h 35"/>
                <a:gd name="T4" fmla="*/ 75 w 100"/>
                <a:gd name="T5" fmla="*/ 14 h 35"/>
                <a:gd name="T6" fmla="*/ 100 w 100"/>
                <a:gd name="T7" fmla="*/ 21 h 35"/>
                <a:gd name="T8" fmla="*/ 89 w 100"/>
                <a:gd name="T9" fmla="*/ 0 h 35"/>
                <a:gd name="T10" fmla="*/ 25 w 100"/>
                <a:gd name="T11" fmla="*/ 0 h 35"/>
                <a:gd name="T12" fmla="*/ 50 w 100"/>
                <a:gd name="T13" fmla="*/ 7 h 35"/>
                <a:gd name="T14" fmla="*/ 0 w 100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0" y="28"/>
                  </a:moveTo>
                  <a:lnTo>
                    <a:pt x="21" y="35"/>
                  </a:lnTo>
                  <a:lnTo>
                    <a:pt x="75" y="14"/>
                  </a:lnTo>
                  <a:lnTo>
                    <a:pt x="100" y="21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7" name="Freeform 469"/>
            <p:cNvSpPr>
              <a:spLocks/>
            </p:cNvSpPr>
            <p:nvPr/>
          </p:nvSpPr>
          <p:spPr bwMode="auto">
            <a:xfrm>
              <a:off x="2841" y="2693"/>
              <a:ext cx="100" cy="35"/>
            </a:xfrm>
            <a:custGeom>
              <a:avLst/>
              <a:gdLst>
                <a:gd name="T0" fmla="*/ 0 w 100"/>
                <a:gd name="T1" fmla="*/ 28 h 35"/>
                <a:gd name="T2" fmla="*/ 21 w 100"/>
                <a:gd name="T3" fmla="*/ 35 h 35"/>
                <a:gd name="T4" fmla="*/ 75 w 100"/>
                <a:gd name="T5" fmla="*/ 14 h 35"/>
                <a:gd name="T6" fmla="*/ 100 w 100"/>
                <a:gd name="T7" fmla="*/ 21 h 35"/>
                <a:gd name="T8" fmla="*/ 89 w 100"/>
                <a:gd name="T9" fmla="*/ 0 h 35"/>
                <a:gd name="T10" fmla="*/ 25 w 100"/>
                <a:gd name="T11" fmla="*/ 0 h 35"/>
                <a:gd name="T12" fmla="*/ 50 w 100"/>
                <a:gd name="T13" fmla="*/ 7 h 35"/>
                <a:gd name="T14" fmla="*/ 0 w 100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0" y="28"/>
                  </a:moveTo>
                  <a:lnTo>
                    <a:pt x="21" y="35"/>
                  </a:lnTo>
                  <a:lnTo>
                    <a:pt x="75" y="14"/>
                  </a:lnTo>
                  <a:lnTo>
                    <a:pt x="100" y="21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8" name="Freeform 470"/>
            <p:cNvSpPr>
              <a:spLocks/>
            </p:cNvSpPr>
            <p:nvPr/>
          </p:nvSpPr>
          <p:spPr bwMode="auto">
            <a:xfrm>
              <a:off x="2727" y="2732"/>
              <a:ext cx="103" cy="39"/>
            </a:xfrm>
            <a:custGeom>
              <a:avLst/>
              <a:gdLst>
                <a:gd name="T0" fmla="*/ 103 w 103"/>
                <a:gd name="T1" fmla="*/ 10 h 39"/>
                <a:gd name="T2" fmla="*/ 82 w 103"/>
                <a:gd name="T3" fmla="*/ 0 h 39"/>
                <a:gd name="T4" fmla="*/ 28 w 103"/>
                <a:gd name="T5" fmla="*/ 25 h 39"/>
                <a:gd name="T6" fmla="*/ 0 w 103"/>
                <a:gd name="T7" fmla="*/ 18 h 39"/>
                <a:gd name="T8" fmla="*/ 14 w 103"/>
                <a:gd name="T9" fmla="*/ 39 h 39"/>
                <a:gd name="T10" fmla="*/ 82 w 103"/>
                <a:gd name="T11" fmla="*/ 39 h 39"/>
                <a:gd name="T12" fmla="*/ 53 w 103"/>
                <a:gd name="T13" fmla="*/ 32 h 39"/>
                <a:gd name="T14" fmla="*/ 103 w 103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9">
                  <a:moveTo>
                    <a:pt x="103" y="10"/>
                  </a:moveTo>
                  <a:lnTo>
                    <a:pt x="82" y="0"/>
                  </a:lnTo>
                  <a:lnTo>
                    <a:pt x="28" y="25"/>
                  </a:lnTo>
                  <a:lnTo>
                    <a:pt x="0" y="18"/>
                  </a:lnTo>
                  <a:lnTo>
                    <a:pt x="14" y="39"/>
                  </a:lnTo>
                  <a:lnTo>
                    <a:pt x="82" y="39"/>
                  </a:lnTo>
                  <a:lnTo>
                    <a:pt x="53" y="32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Freeform 471"/>
            <p:cNvSpPr>
              <a:spLocks/>
            </p:cNvSpPr>
            <p:nvPr/>
          </p:nvSpPr>
          <p:spPr bwMode="auto">
            <a:xfrm>
              <a:off x="2727" y="2732"/>
              <a:ext cx="103" cy="39"/>
            </a:xfrm>
            <a:custGeom>
              <a:avLst/>
              <a:gdLst>
                <a:gd name="T0" fmla="*/ 103 w 103"/>
                <a:gd name="T1" fmla="*/ 10 h 39"/>
                <a:gd name="T2" fmla="*/ 82 w 103"/>
                <a:gd name="T3" fmla="*/ 0 h 39"/>
                <a:gd name="T4" fmla="*/ 28 w 103"/>
                <a:gd name="T5" fmla="*/ 25 h 39"/>
                <a:gd name="T6" fmla="*/ 0 w 103"/>
                <a:gd name="T7" fmla="*/ 18 h 39"/>
                <a:gd name="T8" fmla="*/ 14 w 103"/>
                <a:gd name="T9" fmla="*/ 39 h 39"/>
                <a:gd name="T10" fmla="*/ 82 w 103"/>
                <a:gd name="T11" fmla="*/ 39 h 39"/>
                <a:gd name="T12" fmla="*/ 53 w 103"/>
                <a:gd name="T13" fmla="*/ 32 h 39"/>
                <a:gd name="T14" fmla="*/ 103 w 103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9">
                  <a:moveTo>
                    <a:pt x="103" y="10"/>
                  </a:moveTo>
                  <a:lnTo>
                    <a:pt x="82" y="0"/>
                  </a:lnTo>
                  <a:lnTo>
                    <a:pt x="28" y="25"/>
                  </a:lnTo>
                  <a:lnTo>
                    <a:pt x="0" y="18"/>
                  </a:lnTo>
                  <a:lnTo>
                    <a:pt x="14" y="39"/>
                  </a:lnTo>
                  <a:lnTo>
                    <a:pt x="82" y="39"/>
                  </a:lnTo>
                  <a:lnTo>
                    <a:pt x="53" y="32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0" name="Freeform 472"/>
            <p:cNvSpPr>
              <a:spLocks/>
            </p:cNvSpPr>
            <p:nvPr/>
          </p:nvSpPr>
          <p:spPr bwMode="auto">
            <a:xfrm>
              <a:off x="2734" y="2693"/>
              <a:ext cx="103" cy="32"/>
            </a:xfrm>
            <a:custGeom>
              <a:avLst/>
              <a:gdLst>
                <a:gd name="T0" fmla="*/ 0 w 103"/>
                <a:gd name="T1" fmla="*/ 7 h 32"/>
                <a:gd name="T2" fmla="*/ 21 w 103"/>
                <a:gd name="T3" fmla="*/ 0 h 32"/>
                <a:gd name="T4" fmla="*/ 78 w 103"/>
                <a:gd name="T5" fmla="*/ 21 h 32"/>
                <a:gd name="T6" fmla="*/ 103 w 103"/>
                <a:gd name="T7" fmla="*/ 14 h 32"/>
                <a:gd name="T8" fmla="*/ 89 w 103"/>
                <a:gd name="T9" fmla="*/ 32 h 32"/>
                <a:gd name="T10" fmla="*/ 25 w 103"/>
                <a:gd name="T11" fmla="*/ 32 h 32"/>
                <a:gd name="T12" fmla="*/ 50 w 103"/>
                <a:gd name="T13" fmla="*/ 28 h 32"/>
                <a:gd name="T14" fmla="*/ 0 w 103"/>
                <a:gd name="T1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103" y="14"/>
                  </a:lnTo>
                  <a:lnTo>
                    <a:pt x="89" y="32"/>
                  </a:lnTo>
                  <a:lnTo>
                    <a:pt x="25" y="32"/>
                  </a:lnTo>
                  <a:lnTo>
                    <a:pt x="50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1" name="Freeform 473"/>
            <p:cNvSpPr>
              <a:spLocks/>
            </p:cNvSpPr>
            <p:nvPr/>
          </p:nvSpPr>
          <p:spPr bwMode="auto">
            <a:xfrm>
              <a:off x="2734" y="2693"/>
              <a:ext cx="103" cy="32"/>
            </a:xfrm>
            <a:custGeom>
              <a:avLst/>
              <a:gdLst>
                <a:gd name="T0" fmla="*/ 0 w 103"/>
                <a:gd name="T1" fmla="*/ 7 h 32"/>
                <a:gd name="T2" fmla="*/ 21 w 103"/>
                <a:gd name="T3" fmla="*/ 0 h 32"/>
                <a:gd name="T4" fmla="*/ 78 w 103"/>
                <a:gd name="T5" fmla="*/ 21 h 32"/>
                <a:gd name="T6" fmla="*/ 103 w 103"/>
                <a:gd name="T7" fmla="*/ 14 h 32"/>
                <a:gd name="T8" fmla="*/ 89 w 103"/>
                <a:gd name="T9" fmla="*/ 32 h 32"/>
                <a:gd name="T10" fmla="*/ 25 w 103"/>
                <a:gd name="T11" fmla="*/ 32 h 32"/>
                <a:gd name="T12" fmla="*/ 50 w 103"/>
                <a:gd name="T13" fmla="*/ 28 h 32"/>
                <a:gd name="T14" fmla="*/ 0 w 103"/>
                <a:gd name="T1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103" y="14"/>
                  </a:lnTo>
                  <a:lnTo>
                    <a:pt x="89" y="32"/>
                  </a:lnTo>
                  <a:lnTo>
                    <a:pt x="25" y="32"/>
                  </a:lnTo>
                  <a:lnTo>
                    <a:pt x="50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2" name="Freeform 474"/>
            <p:cNvSpPr>
              <a:spLocks/>
            </p:cNvSpPr>
            <p:nvPr/>
          </p:nvSpPr>
          <p:spPr bwMode="auto">
            <a:xfrm>
              <a:off x="2837" y="2739"/>
              <a:ext cx="100" cy="32"/>
            </a:xfrm>
            <a:custGeom>
              <a:avLst/>
              <a:gdLst>
                <a:gd name="T0" fmla="*/ 100 w 100"/>
                <a:gd name="T1" fmla="*/ 25 h 32"/>
                <a:gd name="T2" fmla="*/ 79 w 100"/>
                <a:gd name="T3" fmla="*/ 32 h 32"/>
                <a:gd name="T4" fmla="*/ 25 w 100"/>
                <a:gd name="T5" fmla="*/ 11 h 32"/>
                <a:gd name="T6" fmla="*/ 0 w 100"/>
                <a:gd name="T7" fmla="*/ 18 h 32"/>
                <a:gd name="T8" fmla="*/ 11 w 100"/>
                <a:gd name="T9" fmla="*/ 0 h 32"/>
                <a:gd name="T10" fmla="*/ 79 w 100"/>
                <a:gd name="T11" fmla="*/ 0 h 32"/>
                <a:gd name="T12" fmla="*/ 50 w 100"/>
                <a:gd name="T13" fmla="*/ 3 h 32"/>
                <a:gd name="T14" fmla="*/ 100 w 100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2">
                  <a:moveTo>
                    <a:pt x="100" y="25"/>
                  </a:moveTo>
                  <a:lnTo>
                    <a:pt x="79" y="32"/>
                  </a:lnTo>
                  <a:lnTo>
                    <a:pt x="25" y="11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79" y="0"/>
                  </a:lnTo>
                  <a:lnTo>
                    <a:pt x="50" y="3"/>
                  </a:lnTo>
                  <a:lnTo>
                    <a:pt x="1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" name="Freeform 475"/>
            <p:cNvSpPr>
              <a:spLocks/>
            </p:cNvSpPr>
            <p:nvPr/>
          </p:nvSpPr>
          <p:spPr bwMode="auto">
            <a:xfrm>
              <a:off x="2837" y="2739"/>
              <a:ext cx="100" cy="32"/>
            </a:xfrm>
            <a:custGeom>
              <a:avLst/>
              <a:gdLst>
                <a:gd name="T0" fmla="*/ 100 w 100"/>
                <a:gd name="T1" fmla="*/ 25 h 32"/>
                <a:gd name="T2" fmla="*/ 79 w 100"/>
                <a:gd name="T3" fmla="*/ 32 h 32"/>
                <a:gd name="T4" fmla="*/ 25 w 100"/>
                <a:gd name="T5" fmla="*/ 11 h 32"/>
                <a:gd name="T6" fmla="*/ 0 w 100"/>
                <a:gd name="T7" fmla="*/ 18 h 32"/>
                <a:gd name="T8" fmla="*/ 11 w 100"/>
                <a:gd name="T9" fmla="*/ 0 h 32"/>
                <a:gd name="T10" fmla="*/ 79 w 100"/>
                <a:gd name="T11" fmla="*/ 0 h 32"/>
                <a:gd name="T12" fmla="*/ 50 w 100"/>
                <a:gd name="T13" fmla="*/ 3 h 32"/>
                <a:gd name="T14" fmla="*/ 100 w 100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2">
                  <a:moveTo>
                    <a:pt x="100" y="25"/>
                  </a:moveTo>
                  <a:lnTo>
                    <a:pt x="79" y="32"/>
                  </a:lnTo>
                  <a:lnTo>
                    <a:pt x="25" y="11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79" y="0"/>
                  </a:lnTo>
                  <a:lnTo>
                    <a:pt x="50" y="3"/>
                  </a:lnTo>
                  <a:lnTo>
                    <a:pt x="1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" name="Freeform 476"/>
            <p:cNvSpPr>
              <a:spLocks/>
            </p:cNvSpPr>
            <p:nvPr/>
          </p:nvSpPr>
          <p:spPr bwMode="auto">
            <a:xfrm>
              <a:off x="2762" y="2824"/>
              <a:ext cx="147" cy="143"/>
            </a:xfrm>
            <a:custGeom>
              <a:avLst/>
              <a:gdLst>
                <a:gd name="T0" fmla="*/ 132 w 147"/>
                <a:gd name="T1" fmla="*/ 143 h 143"/>
                <a:gd name="T2" fmla="*/ 97 w 147"/>
                <a:gd name="T3" fmla="*/ 71 h 143"/>
                <a:gd name="T4" fmla="*/ 147 w 147"/>
                <a:gd name="T5" fmla="*/ 7 h 143"/>
                <a:gd name="T6" fmla="*/ 75 w 147"/>
                <a:gd name="T7" fmla="*/ 47 h 143"/>
                <a:gd name="T8" fmla="*/ 15 w 147"/>
                <a:gd name="T9" fmla="*/ 0 h 143"/>
                <a:gd name="T10" fmla="*/ 50 w 147"/>
                <a:gd name="T11" fmla="*/ 68 h 143"/>
                <a:gd name="T12" fmla="*/ 0 w 147"/>
                <a:gd name="T13" fmla="*/ 132 h 143"/>
                <a:gd name="T14" fmla="*/ 72 w 147"/>
                <a:gd name="T15" fmla="*/ 96 h 143"/>
                <a:gd name="T16" fmla="*/ 132 w 147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43">
                  <a:moveTo>
                    <a:pt x="132" y="143"/>
                  </a:moveTo>
                  <a:lnTo>
                    <a:pt x="97" y="71"/>
                  </a:lnTo>
                  <a:lnTo>
                    <a:pt x="147" y="7"/>
                  </a:lnTo>
                  <a:lnTo>
                    <a:pt x="75" y="47"/>
                  </a:lnTo>
                  <a:lnTo>
                    <a:pt x="15" y="0"/>
                  </a:lnTo>
                  <a:lnTo>
                    <a:pt x="50" y="68"/>
                  </a:lnTo>
                  <a:lnTo>
                    <a:pt x="0" y="132"/>
                  </a:lnTo>
                  <a:lnTo>
                    <a:pt x="72" y="96"/>
                  </a:lnTo>
                  <a:lnTo>
                    <a:pt x="132" y="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" name="Freeform 477"/>
            <p:cNvSpPr>
              <a:spLocks/>
            </p:cNvSpPr>
            <p:nvPr/>
          </p:nvSpPr>
          <p:spPr bwMode="auto">
            <a:xfrm>
              <a:off x="2759" y="2824"/>
              <a:ext cx="150" cy="143"/>
            </a:xfrm>
            <a:custGeom>
              <a:avLst/>
              <a:gdLst>
                <a:gd name="T0" fmla="*/ 135 w 150"/>
                <a:gd name="T1" fmla="*/ 143 h 143"/>
                <a:gd name="T2" fmla="*/ 100 w 150"/>
                <a:gd name="T3" fmla="*/ 71 h 143"/>
                <a:gd name="T4" fmla="*/ 150 w 150"/>
                <a:gd name="T5" fmla="*/ 7 h 143"/>
                <a:gd name="T6" fmla="*/ 78 w 150"/>
                <a:gd name="T7" fmla="*/ 47 h 143"/>
                <a:gd name="T8" fmla="*/ 18 w 150"/>
                <a:gd name="T9" fmla="*/ 0 h 143"/>
                <a:gd name="T10" fmla="*/ 53 w 150"/>
                <a:gd name="T11" fmla="*/ 71 h 143"/>
                <a:gd name="T12" fmla="*/ 0 w 150"/>
                <a:gd name="T13" fmla="*/ 136 h 143"/>
                <a:gd name="T14" fmla="*/ 75 w 150"/>
                <a:gd name="T15" fmla="*/ 96 h 143"/>
                <a:gd name="T16" fmla="*/ 135 w 150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43">
                  <a:moveTo>
                    <a:pt x="135" y="143"/>
                  </a:moveTo>
                  <a:lnTo>
                    <a:pt x="100" y="71"/>
                  </a:lnTo>
                  <a:lnTo>
                    <a:pt x="150" y="7"/>
                  </a:lnTo>
                  <a:lnTo>
                    <a:pt x="78" y="47"/>
                  </a:lnTo>
                  <a:lnTo>
                    <a:pt x="18" y="0"/>
                  </a:lnTo>
                  <a:lnTo>
                    <a:pt x="53" y="71"/>
                  </a:lnTo>
                  <a:lnTo>
                    <a:pt x="0" y="136"/>
                  </a:lnTo>
                  <a:lnTo>
                    <a:pt x="75" y="96"/>
                  </a:lnTo>
                  <a:lnTo>
                    <a:pt x="135" y="14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Freeform 478"/>
            <p:cNvSpPr>
              <a:spLocks/>
            </p:cNvSpPr>
            <p:nvPr/>
          </p:nvSpPr>
          <p:spPr bwMode="auto">
            <a:xfrm>
              <a:off x="2723" y="2810"/>
              <a:ext cx="218" cy="164"/>
            </a:xfrm>
            <a:custGeom>
              <a:avLst/>
              <a:gdLst>
                <a:gd name="T0" fmla="*/ 218 w 218"/>
                <a:gd name="T1" fmla="*/ 82 h 164"/>
                <a:gd name="T2" fmla="*/ 129 w 218"/>
                <a:gd name="T3" fmla="*/ 68 h 164"/>
                <a:gd name="T4" fmla="*/ 107 w 218"/>
                <a:gd name="T5" fmla="*/ 0 h 164"/>
                <a:gd name="T6" fmla="*/ 89 w 218"/>
                <a:gd name="T7" fmla="*/ 68 h 164"/>
                <a:gd name="T8" fmla="*/ 0 w 218"/>
                <a:gd name="T9" fmla="*/ 82 h 164"/>
                <a:gd name="T10" fmla="*/ 89 w 218"/>
                <a:gd name="T11" fmla="*/ 96 h 164"/>
                <a:gd name="T12" fmla="*/ 107 w 218"/>
                <a:gd name="T13" fmla="*/ 164 h 164"/>
                <a:gd name="T14" fmla="*/ 129 w 218"/>
                <a:gd name="T15" fmla="*/ 96 h 164"/>
                <a:gd name="T16" fmla="*/ 218 w 218"/>
                <a:gd name="T17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64">
                  <a:moveTo>
                    <a:pt x="218" y="82"/>
                  </a:moveTo>
                  <a:lnTo>
                    <a:pt x="129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9" y="96"/>
                  </a:lnTo>
                  <a:lnTo>
                    <a:pt x="218" y="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Freeform 479"/>
            <p:cNvSpPr>
              <a:spLocks/>
            </p:cNvSpPr>
            <p:nvPr/>
          </p:nvSpPr>
          <p:spPr bwMode="auto">
            <a:xfrm>
              <a:off x="2723" y="2810"/>
              <a:ext cx="218" cy="164"/>
            </a:xfrm>
            <a:custGeom>
              <a:avLst/>
              <a:gdLst>
                <a:gd name="T0" fmla="*/ 218 w 218"/>
                <a:gd name="T1" fmla="*/ 82 h 164"/>
                <a:gd name="T2" fmla="*/ 129 w 218"/>
                <a:gd name="T3" fmla="*/ 68 h 164"/>
                <a:gd name="T4" fmla="*/ 107 w 218"/>
                <a:gd name="T5" fmla="*/ 0 h 164"/>
                <a:gd name="T6" fmla="*/ 89 w 218"/>
                <a:gd name="T7" fmla="*/ 68 h 164"/>
                <a:gd name="T8" fmla="*/ 0 w 218"/>
                <a:gd name="T9" fmla="*/ 82 h 164"/>
                <a:gd name="T10" fmla="*/ 89 w 218"/>
                <a:gd name="T11" fmla="*/ 96 h 164"/>
                <a:gd name="T12" fmla="*/ 107 w 218"/>
                <a:gd name="T13" fmla="*/ 164 h 164"/>
                <a:gd name="T14" fmla="*/ 129 w 218"/>
                <a:gd name="T15" fmla="*/ 96 h 164"/>
                <a:gd name="T16" fmla="*/ 218 w 218"/>
                <a:gd name="T17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64">
                  <a:moveTo>
                    <a:pt x="218" y="82"/>
                  </a:moveTo>
                  <a:lnTo>
                    <a:pt x="129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9" y="96"/>
                  </a:lnTo>
                  <a:lnTo>
                    <a:pt x="218" y="8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8" name="Line 480"/>
          <p:cNvSpPr>
            <a:spLocks noChangeShapeType="1"/>
          </p:cNvSpPr>
          <p:nvPr/>
        </p:nvSpPr>
        <p:spPr bwMode="auto">
          <a:xfrm>
            <a:off x="3997325" y="2756379"/>
            <a:ext cx="1792288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" name="Line 481"/>
          <p:cNvSpPr>
            <a:spLocks noChangeShapeType="1"/>
          </p:cNvSpPr>
          <p:nvPr/>
        </p:nvSpPr>
        <p:spPr bwMode="auto">
          <a:xfrm>
            <a:off x="5873750" y="2745266"/>
            <a:ext cx="706438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80" name="Group 482"/>
          <p:cNvGrpSpPr>
            <a:grpSpLocks/>
          </p:cNvGrpSpPr>
          <p:nvPr/>
        </p:nvGrpSpPr>
        <p:grpSpPr bwMode="auto">
          <a:xfrm>
            <a:off x="6388100" y="3262791"/>
            <a:ext cx="322263" cy="339725"/>
            <a:chOff x="2677" y="2678"/>
            <a:chExt cx="314" cy="335"/>
          </a:xfrm>
        </p:grpSpPr>
        <p:sp>
          <p:nvSpPr>
            <p:cNvPr id="281" name="Freeform 483"/>
            <p:cNvSpPr>
              <a:spLocks/>
            </p:cNvSpPr>
            <p:nvPr/>
          </p:nvSpPr>
          <p:spPr bwMode="auto">
            <a:xfrm>
              <a:off x="2680" y="2906"/>
              <a:ext cx="311" cy="107"/>
            </a:xfrm>
            <a:custGeom>
              <a:avLst/>
              <a:gdLst>
                <a:gd name="T0" fmla="*/ 311 w 311"/>
                <a:gd name="T1" fmla="*/ 54 h 107"/>
                <a:gd name="T2" fmla="*/ 304 w 311"/>
                <a:gd name="T3" fmla="*/ 68 h 107"/>
                <a:gd name="T4" fmla="*/ 286 w 311"/>
                <a:gd name="T5" fmla="*/ 82 h 107"/>
                <a:gd name="T6" fmla="*/ 254 w 311"/>
                <a:gd name="T7" fmla="*/ 96 h 107"/>
                <a:gd name="T8" fmla="*/ 211 w 311"/>
                <a:gd name="T9" fmla="*/ 103 h 107"/>
                <a:gd name="T10" fmla="*/ 168 w 311"/>
                <a:gd name="T11" fmla="*/ 107 h 107"/>
                <a:gd name="T12" fmla="*/ 122 w 311"/>
                <a:gd name="T13" fmla="*/ 107 h 107"/>
                <a:gd name="T14" fmla="*/ 75 w 311"/>
                <a:gd name="T15" fmla="*/ 100 h 107"/>
                <a:gd name="T16" fmla="*/ 40 w 311"/>
                <a:gd name="T17" fmla="*/ 89 h 107"/>
                <a:gd name="T18" fmla="*/ 15 w 311"/>
                <a:gd name="T19" fmla="*/ 75 h 107"/>
                <a:gd name="T20" fmla="*/ 0 w 311"/>
                <a:gd name="T21" fmla="*/ 61 h 107"/>
                <a:gd name="T22" fmla="*/ 0 w 311"/>
                <a:gd name="T23" fmla="*/ 46 h 107"/>
                <a:gd name="T24" fmla="*/ 15 w 311"/>
                <a:gd name="T25" fmla="*/ 29 h 107"/>
                <a:gd name="T26" fmla="*/ 40 w 311"/>
                <a:gd name="T27" fmla="*/ 14 h 107"/>
                <a:gd name="T28" fmla="*/ 75 w 311"/>
                <a:gd name="T29" fmla="*/ 7 h 107"/>
                <a:gd name="T30" fmla="*/ 122 w 311"/>
                <a:gd name="T31" fmla="*/ 0 h 107"/>
                <a:gd name="T32" fmla="*/ 168 w 311"/>
                <a:gd name="T33" fmla="*/ 0 h 107"/>
                <a:gd name="T34" fmla="*/ 211 w 311"/>
                <a:gd name="T35" fmla="*/ 4 h 107"/>
                <a:gd name="T36" fmla="*/ 254 w 311"/>
                <a:gd name="T37" fmla="*/ 11 h 107"/>
                <a:gd name="T38" fmla="*/ 286 w 311"/>
                <a:gd name="T39" fmla="*/ 21 h 107"/>
                <a:gd name="T40" fmla="*/ 304 w 311"/>
                <a:gd name="T41" fmla="*/ 36 h 107"/>
                <a:gd name="T42" fmla="*/ 311 w 311"/>
                <a:gd name="T4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1" h="107">
                  <a:moveTo>
                    <a:pt x="311" y="54"/>
                  </a:moveTo>
                  <a:lnTo>
                    <a:pt x="304" y="68"/>
                  </a:lnTo>
                  <a:lnTo>
                    <a:pt x="286" y="82"/>
                  </a:lnTo>
                  <a:lnTo>
                    <a:pt x="254" y="96"/>
                  </a:lnTo>
                  <a:lnTo>
                    <a:pt x="211" y="103"/>
                  </a:lnTo>
                  <a:lnTo>
                    <a:pt x="168" y="107"/>
                  </a:lnTo>
                  <a:lnTo>
                    <a:pt x="122" y="107"/>
                  </a:lnTo>
                  <a:lnTo>
                    <a:pt x="75" y="100"/>
                  </a:lnTo>
                  <a:lnTo>
                    <a:pt x="40" y="89"/>
                  </a:lnTo>
                  <a:lnTo>
                    <a:pt x="15" y="75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15" y="29"/>
                  </a:lnTo>
                  <a:lnTo>
                    <a:pt x="40" y="14"/>
                  </a:lnTo>
                  <a:lnTo>
                    <a:pt x="75" y="7"/>
                  </a:lnTo>
                  <a:lnTo>
                    <a:pt x="122" y="0"/>
                  </a:lnTo>
                  <a:lnTo>
                    <a:pt x="168" y="0"/>
                  </a:lnTo>
                  <a:lnTo>
                    <a:pt x="211" y="4"/>
                  </a:lnTo>
                  <a:lnTo>
                    <a:pt x="254" y="11"/>
                  </a:lnTo>
                  <a:lnTo>
                    <a:pt x="286" y="21"/>
                  </a:lnTo>
                  <a:lnTo>
                    <a:pt x="304" y="36"/>
                  </a:lnTo>
                  <a:lnTo>
                    <a:pt x="311" y="54"/>
                  </a:lnTo>
                  <a:close/>
                </a:path>
              </a:pathLst>
            </a:custGeom>
            <a:solidFill>
              <a:srgbClr val="0078AA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" name="Rectangle 484"/>
            <p:cNvSpPr>
              <a:spLocks noChangeArrowheads="1"/>
            </p:cNvSpPr>
            <p:nvPr/>
          </p:nvSpPr>
          <p:spPr bwMode="auto">
            <a:xfrm>
              <a:off x="2677" y="2732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" name="Rectangle 485"/>
            <p:cNvSpPr>
              <a:spLocks noChangeArrowheads="1"/>
            </p:cNvSpPr>
            <p:nvPr/>
          </p:nvSpPr>
          <p:spPr bwMode="auto">
            <a:xfrm>
              <a:off x="2677" y="2732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4" name="Freeform 486"/>
            <p:cNvSpPr>
              <a:spLocks/>
            </p:cNvSpPr>
            <p:nvPr/>
          </p:nvSpPr>
          <p:spPr bwMode="auto">
            <a:xfrm>
              <a:off x="2680" y="2678"/>
              <a:ext cx="311" cy="107"/>
            </a:xfrm>
            <a:custGeom>
              <a:avLst/>
              <a:gdLst>
                <a:gd name="T0" fmla="*/ 311 w 311"/>
                <a:gd name="T1" fmla="*/ 54 h 107"/>
                <a:gd name="T2" fmla="*/ 304 w 311"/>
                <a:gd name="T3" fmla="*/ 68 h 107"/>
                <a:gd name="T4" fmla="*/ 286 w 311"/>
                <a:gd name="T5" fmla="*/ 82 h 107"/>
                <a:gd name="T6" fmla="*/ 254 w 311"/>
                <a:gd name="T7" fmla="*/ 96 h 107"/>
                <a:gd name="T8" fmla="*/ 211 w 311"/>
                <a:gd name="T9" fmla="*/ 104 h 107"/>
                <a:gd name="T10" fmla="*/ 168 w 311"/>
                <a:gd name="T11" fmla="*/ 107 h 107"/>
                <a:gd name="T12" fmla="*/ 122 w 311"/>
                <a:gd name="T13" fmla="*/ 107 h 107"/>
                <a:gd name="T14" fmla="*/ 75 w 311"/>
                <a:gd name="T15" fmla="*/ 100 h 107"/>
                <a:gd name="T16" fmla="*/ 40 w 311"/>
                <a:gd name="T17" fmla="*/ 89 h 107"/>
                <a:gd name="T18" fmla="*/ 15 w 311"/>
                <a:gd name="T19" fmla="*/ 75 h 107"/>
                <a:gd name="T20" fmla="*/ 0 w 311"/>
                <a:gd name="T21" fmla="*/ 61 h 107"/>
                <a:gd name="T22" fmla="*/ 0 w 311"/>
                <a:gd name="T23" fmla="*/ 47 h 107"/>
                <a:gd name="T24" fmla="*/ 15 w 311"/>
                <a:gd name="T25" fmla="*/ 29 h 107"/>
                <a:gd name="T26" fmla="*/ 40 w 311"/>
                <a:gd name="T27" fmla="*/ 15 h 107"/>
                <a:gd name="T28" fmla="*/ 75 w 311"/>
                <a:gd name="T29" fmla="*/ 7 h 107"/>
                <a:gd name="T30" fmla="*/ 122 w 311"/>
                <a:gd name="T31" fmla="*/ 0 h 107"/>
                <a:gd name="T32" fmla="*/ 168 w 311"/>
                <a:gd name="T33" fmla="*/ 0 h 107"/>
                <a:gd name="T34" fmla="*/ 211 w 311"/>
                <a:gd name="T35" fmla="*/ 4 h 107"/>
                <a:gd name="T36" fmla="*/ 254 w 311"/>
                <a:gd name="T37" fmla="*/ 11 h 107"/>
                <a:gd name="T38" fmla="*/ 286 w 311"/>
                <a:gd name="T39" fmla="*/ 22 h 107"/>
                <a:gd name="T40" fmla="*/ 304 w 311"/>
                <a:gd name="T41" fmla="*/ 36 h 107"/>
                <a:gd name="T42" fmla="*/ 311 w 311"/>
                <a:gd name="T4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1" h="107">
                  <a:moveTo>
                    <a:pt x="311" y="54"/>
                  </a:moveTo>
                  <a:lnTo>
                    <a:pt x="304" y="68"/>
                  </a:lnTo>
                  <a:lnTo>
                    <a:pt x="286" y="82"/>
                  </a:lnTo>
                  <a:lnTo>
                    <a:pt x="254" y="96"/>
                  </a:lnTo>
                  <a:lnTo>
                    <a:pt x="211" y="104"/>
                  </a:lnTo>
                  <a:lnTo>
                    <a:pt x="168" y="107"/>
                  </a:lnTo>
                  <a:lnTo>
                    <a:pt x="122" y="107"/>
                  </a:lnTo>
                  <a:lnTo>
                    <a:pt x="75" y="100"/>
                  </a:lnTo>
                  <a:lnTo>
                    <a:pt x="40" y="89"/>
                  </a:lnTo>
                  <a:lnTo>
                    <a:pt x="15" y="75"/>
                  </a:lnTo>
                  <a:lnTo>
                    <a:pt x="0" y="61"/>
                  </a:lnTo>
                  <a:lnTo>
                    <a:pt x="0" y="47"/>
                  </a:lnTo>
                  <a:lnTo>
                    <a:pt x="15" y="29"/>
                  </a:lnTo>
                  <a:lnTo>
                    <a:pt x="40" y="15"/>
                  </a:lnTo>
                  <a:lnTo>
                    <a:pt x="75" y="7"/>
                  </a:lnTo>
                  <a:lnTo>
                    <a:pt x="122" y="0"/>
                  </a:lnTo>
                  <a:lnTo>
                    <a:pt x="168" y="0"/>
                  </a:lnTo>
                  <a:lnTo>
                    <a:pt x="211" y="4"/>
                  </a:lnTo>
                  <a:lnTo>
                    <a:pt x="254" y="11"/>
                  </a:lnTo>
                  <a:lnTo>
                    <a:pt x="286" y="22"/>
                  </a:lnTo>
                  <a:lnTo>
                    <a:pt x="304" y="36"/>
                  </a:lnTo>
                  <a:lnTo>
                    <a:pt x="311" y="54"/>
                  </a:lnTo>
                  <a:close/>
                </a:path>
              </a:pathLst>
            </a:custGeom>
            <a:solidFill>
              <a:srgbClr val="00B4FF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5" name="Freeform 487"/>
            <p:cNvSpPr>
              <a:spLocks/>
            </p:cNvSpPr>
            <p:nvPr/>
          </p:nvSpPr>
          <p:spPr bwMode="auto">
            <a:xfrm>
              <a:off x="2837" y="2693"/>
              <a:ext cx="104" cy="32"/>
            </a:xfrm>
            <a:custGeom>
              <a:avLst/>
              <a:gdLst>
                <a:gd name="T0" fmla="*/ 0 w 104"/>
                <a:gd name="T1" fmla="*/ 25 h 32"/>
                <a:gd name="T2" fmla="*/ 25 w 104"/>
                <a:gd name="T3" fmla="*/ 32 h 32"/>
                <a:gd name="T4" fmla="*/ 79 w 104"/>
                <a:gd name="T5" fmla="*/ 10 h 32"/>
                <a:gd name="T6" fmla="*/ 104 w 104"/>
                <a:gd name="T7" fmla="*/ 17 h 32"/>
                <a:gd name="T8" fmla="*/ 89 w 104"/>
                <a:gd name="T9" fmla="*/ 0 h 32"/>
                <a:gd name="T10" fmla="*/ 25 w 104"/>
                <a:gd name="T11" fmla="*/ 0 h 32"/>
                <a:gd name="T12" fmla="*/ 50 w 104"/>
                <a:gd name="T13" fmla="*/ 3 h 32"/>
                <a:gd name="T14" fmla="*/ 0 w 104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2">
                  <a:moveTo>
                    <a:pt x="0" y="25"/>
                  </a:moveTo>
                  <a:lnTo>
                    <a:pt x="25" y="32"/>
                  </a:lnTo>
                  <a:lnTo>
                    <a:pt x="79" y="10"/>
                  </a:lnTo>
                  <a:lnTo>
                    <a:pt x="104" y="1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Freeform 488"/>
            <p:cNvSpPr>
              <a:spLocks/>
            </p:cNvSpPr>
            <p:nvPr/>
          </p:nvSpPr>
          <p:spPr bwMode="auto">
            <a:xfrm>
              <a:off x="2837" y="2693"/>
              <a:ext cx="104" cy="32"/>
            </a:xfrm>
            <a:custGeom>
              <a:avLst/>
              <a:gdLst>
                <a:gd name="T0" fmla="*/ 0 w 104"/>
                <a:gd name="T1" fmla="*/ 25 h 32"/>
                <a:gd name="T2" fmla="*/ 25 w 104"/>
                <a:gd name="T3" fmla="*/ 32 h 32"/>
                <a:gd name="T4" fmla="*/ 79 w 104"/>
                <a:gd name="T5" fmla="*/ 10 h 32"/>
                <a:gd name="T6" fmla="*/ 104 w 104"/>
                <a:gd name="T7" fmla="*/ 17 h 32"/>
                <a:gd name="T8" fmla="*/ 89 w 104"/>
                <a:gd name="T9" fmla="*/ 0 h 32"/>
                <a:gd name="T10" fmla="*/ 25 w 104"/>
                <a:gd name="T11" fmla="*/ 0 h 32"/>
                <a:gd name="T12" fmla="*/ 50 w 104"/>
                <a:gd name="T13" fmla="*/ 3 h 32"/>
                <a:gd name="T14" fmla="*/ 0 w 104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2">
                  <a:moveTo>
                    <a:pt x="0" y="25"/>
                  </a:moveTo>
                  <a:lnTo>
                    <a:pt x="25" y="32"/>
                  </a:lnTo>
                  <a:lnTo>
                    <a:pt x="79" y="10"/>
                  </a:lnTo>
                  <a:lnTo>
                    <a:pt x="104" y="1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Freeform 489"/>
            <p:cNvSpPr>
              <a:spLocks/>
            </p:cNvSpPr>
            <p:nvPr/>
          </p:nvSpPr>
          <p:spPr bwMode="auto">
            <a:xfrm>
              <a:off x="2727" y="2732"/>
              <a:ext cx="100" cy="35"/>
            </a:xfrm>
            <a:custGeom>
              <a:avLst/>
              <a:gdLst>
                <a:gd name="T0" fmla="*/ 100 w 100"/>
                <a:gd name="T1" fmla="*/ 7 h 35"/>
                <a:gd name="T2" fmla="*/ 78 w 100"/>
                <a:gd name="T3" fmla="*/ 0 h 35"/>
                <a:gd name="T4" fmla="*/ 25 w 100"/>
                <a:gd name="T5" fmla="*/ 21 h 35"/>
                <a:gd name="T6" fmla="*/ 0 w 100"/>
                <a:gd name="T7" fmla="*/ 14 h 35"/>
                <a:gd name="T8" fmla="*/ 10 w 100"/>
                <a:gd name="T9" fmla="*/ 35 h 35"/>
                <a:gd name="T10" fmla="*/ 78 w 100"/>
                <a:gd name="T11" fmla="*/ 35 h 35"/>
                <a:gd name="T12" fmla="*/ 50 w 100"/>
                <a:gd name="T13" fmla="*/ 28 h 35"/>
                <a:gd name="T14" fmla="*/ 100 w 100"/>
                <a:gd name="T1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100" y="7"/>
                  </a:moveTo>
                  <a:lnTo>
                    <a:pt x="78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0" y="35"/>
                  </a:lnTo>
                  <a:lnTo>
                    <a:pt x="78" y="35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" name="Freeform 490"/>
            <p:cNvSpPr>
              <a:spLocks/>
            </p:cNvSpPr>
            <p:nvPr/>
          </p:nvSpPr>
          <p:spPr bwMode="auto">
            <a:xfrm>
              <a:off x="2727" y="2732"/>
              <a:ext cx="100" cy="35"/>
            </a:xfrm>
            <a:custGeom>
              <a:avLst/>
              <a:gdLst>
                <a:gd name="T0" fmla="*/ 100 w 100"/>
                <a:gd name="T1" fmla="*/ 7 h 35"/>
                <a:gd name="T2" fmla="*/ 78 w 100"/>
                <a:gd name="T3" fmla="*/ 0 h 35"/>
                <a:gd name="T4" fmla="*/ 25 w 100"/>
                <a:gd name="T5" fmla="*/ 21 h 35"/>
                <a:gd name="T6" fmla="*/ 0 w 100"/>
                <a:gd name="T7" fmla="*/ 14 h 35"/>
                <a:gd name="T8" fmla="*/ 10 w 100"/>
                <a:gd name="T9" fmla="*/ 35 h 35"/>
                <a:gd name="T10" fmla="*/ 78 w 100"/>
                <a:gd name="T11" fmla="*/ 35 h 35"/>
                <a:gd name="T12" fmla="*/ 50 w 100"/>
                <a:gd name="T13" fmla="*/ 28 h 35"/>
                <a:gd name="T14" fmla="*/ 100 w 100"/>
                <a:gd name="T1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100" y="7"/>
                  </a:moveTo>
                  <a:lnTo>
                    <a:pt x="78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0" y="35"/>
                  </a:lnTo>
                  <a:lnTo>
                    <a:pt x="78" y="35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Freeform 491"/>
            <p:cNvSpPr>
              <a:spLocks/>
            </p:cNvSpPr>
            <p:nvPr/>
          </p:nvSpPr>
          <p:spPr bwMode="auto">
            <a:xfrm>
              <a:off x="2730" y="2689"/>
              <a:ext cx="104" cy="36"/>
            </a:xfrm>
            <a:custGeom>
              <a:avLst/>
              <a:gdLst>
                <a:gd name="T0" fmla="*/ 0 w 104"/>
                <a:gd name="T1" fmla="*/ 7 h 36"/>
                <a:gd name="T2" fmla="*/ 25 w 104"/>
                <a:gd name="T3" fmla="*/ 0 h 36"/>
                <a:gd name="T4" fmla="*/ 79 w 104"/>
                <a:gd name="T5" fmla="*/ 21 h 36"/>
                <a:gd name="T6" fmla="*/ 104 w 104"/>
                <a:gd name="T7" fmla="*/ 18 h 36"/>
                <a:gd name="T8" fmla="*/ 89 w 104"/>
                <a:gd name="T9" fmla="*/ 36 h 36"/>
                <a:gd name="T10" fmla="*/ 25 w 104"/>
                <a:gd name="T11" fmla="*/ 36 h 36"/>
                <a:gd name="T12" fmla="*/ 54 w 104"/>
                <a:gd name="T13" fmla="*/ 29 h 36"/>
                <a:gd name="T14" fmla="*/ 0 w 104"/>
                <a:gd name="T1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6">
                  <a:moveTo>
                    <a:pt x="0" y="7"/>
                  </a:moveTo>
                  <a:lnTo>
                    <a:pt x="25" y="0"/>
                  </a:lnTo>
                  <a:lnTo>
                    <a:pt x="79" y="21"/>
                  </a:lnTo>
                  <a:lnTo>
                    <a:pt x="104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4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Freeform 492"/>
            <p:cNvSpPr>
              <a:spLocks/>
            </p:cNvSpPr>
            <p:nvPr/>
          </p:nvSpPr>
          <p:spPr bwMode="auto">
            <a:xfrm>
              <a:off x="2730" y="2689"/>
              <a:ext cx="104" cy="36"/>
            </a:xfrm>
            <a:custGeom>
              <a:avLst/>
              <a:gdLst>
                <a:gd name="T0" fmla="*/ 0 w 104"/>
                <a:gd name="T1" fmla="*/ 7 h 36"/>
                <a:gd name="T2" fmla="*/ 25 w 104"/>
                <a:gd name="T3" fmla="*/ 0 h 36"/>
                <a:gd name="T4" fmla="*/ 79 w 104"/>
                <a:gd name="T5" fmla="*/ 21 h 36"/>
                <a:gd name="T6" fmla="*/ 104 w 104"/>
                <a:gd name="T7" fmla="*/ 18 h 36"/>
                <a:gd name="T8" fmla="*/ 89 w 104"/>
                <a:gd name="T9" fmla="*/ 36 h 36"/>
                <a:gd name="T10" fmla="*/ 25 w 104"/>
                <a:gd name="T11" fmla="*/ 36 h 36"/>
                <a:gd name="T12" fmla="*/ 54 w 104"/>
                <a:gd name="T13" fmla="*/ 29 h 36"/>
                <a:gd name="T14" fmla="*/ 0 w 104"/>
                <a:gd name="T1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6">
                  <a:moveTo>
                    <a:pt x="0" y="7"/>
                  </a:moveTo>
                  <a:lnTo>
                    <a:pt x="25" y="0"/>
                  </a:lnTo>
                  <a:lnTo>
                    <a:pt x="79" y="21"/>
                  </a:lnTo>
                  <a:lnTo>
                    <a:pt x="104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4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Freeform 493"/>
            <p:cNvSpPr>
              <a:spLocks/>
            </p:cNvSpPr>
            <p:nvPr/>
          </p:nvSpPr>
          <p:spPr bwMode="auto">
            <a:xfrm>
              <a:off x="2834" y="2735"/>
              <a:ext cx="103" cy="36"/>
            </a:xfrm>
            <a:custGeom>
              <a:avLst/>
              <a:gdLst>
                <a:gd name="T0" fmla="*/ 103 w 103"/>
                <a:gd name="T1" fmla="*/ 29 h 36"/>
                <a:gd name="T2" fmla="*/ 78 w 103"/>
                <a:gd name="T3" fmla="*/ 36 h 36"/>
                <a:gd name="T4" fmla="*/ 28 w 103"/>
                <a:gd name="T5" fmla="*/ 11 h 36"/>
                <a:gd name="T6" fmla="*/ 0 w 103"/>
                <a:gd name="T7" fmla="*/ 18 h 36"/>
                <a:gd name="T8" fmla="*/ 14 w 103"/>
                <a:gd name="T9" fmla="*/ 0 h 36"/>
                <a:gd name="T10" fmla="*/ 78 w 103"/>
                <a:gd name="T11" fmla="*/ 0 h 36"/>
                <a:gd name="T12" fmla="*/ 53 w 103"/>
                <a:gd name="T13" fmla="*/ 7 h 36"/>
                <a:gd name="T14" fmla="*/ 103 w 103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6">
                  <a:moveTo>
                    <a:pt x="103" y="29"/>
                  </a:moveTo>
                  <a:lnTo>
                    <a:pt x="78" y="36"/>
                  </a:lnTo>
                  <a:lnTo>
                    <a:pt x="28" y="11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78" y="0"/>
                  </a:lnTo>
                  <a:lnTo>
                    <a:pt x="53" y="7"/>
                  </a:lnTo>
                  <a:lnTo>
                    <a:pt x="10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Freeform 494"/>
            <p:cNvSpPr>
              <a:spLocks/>
            </p:cNvSpPr>
            <p:nvPr/>
          </p:nvSpPr>
          <p:spPr bwMode="auto">
            <a:xfrm>
              <a:off x="2834" y="2735"/>
              <a:ext cx="103" cy="36"/>
            </a:xfrm>
            <a:custGeom>
              <a:avLst/>
              <a:gdLst>
                <a:gd name="T0" fmla="*/ 103 w 103"/>
                <a:gd name="T1" fmla="*/ 29 h 36"/>
                <a:gd name="T2" fmla="*/ 78 w 103"/>
                <a:gd name="T3" fmla="*/ 36 h 36"/>
                <a:gd name="T4" fmla="*/ 28 w 103"/>
                <a:gd name="T5" fmla="*/ 11 h 36"/>
                <a:gd name="T6" fmla="*/ 0 w 103"/>
                <a:gd name="T7" fmla="*/ 18 h 36"/>
                <a:gd name="T8" fmla="*/ 14 w 103"/>
                <a:gd name="T9" fmla="*/ 0 h 36"/>
                <a:gd name="T10" fmla="*/ 78 w 103"/>
                <a:gd name="T11" fmla="*/ 0 h 36"/>
                <a:gd name="T12" fmla="*/ 53 w 103"/>
                <a:gd name="T13" fmla="*/ 7 h 36"/>
                <a:gd name="T14" fmla="*/ 103 w 103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6">
                  <a:moveTo>
                    <a:pt x="103" y="29"/>
                  </a:moveTo>
                  <a:lnTo>
                    <a:pt x="78" y="36"/>
                  </a:lnTo>
                  <a:lnTo>
                    <a:pt x="28" y="11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78" y="0"/>
                  </a:lnTo>
                  <a:lnTo>
                    <a:pt x="53" y="7"/>
                  </a:lnTo>
                  <a:lnTo>
                    <a:pt x="10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Freeform 495"/>
            <p:cNvSpPr>
              <a:spLocks/>
            </p:cNvSpPr>
            <p:nvPr/>
          </p:nvSpPr>
          <p:spPr bwMode="auto">
            <a:xfrm>
              <a:off x="2841" y="2693"/>
              <a:ext cx="100" cy="35"/>
            </a:xfrm>
            <a:custGeom>
              <a:avLst/>
              <a:gdLst>
                <a:gd name="T0" fmla="*/ 0 w 100"/>
                <a:gd name="T1" fmla="*/ 28 h 35"/>
                <a:gd name="T2" fmla="*/ 21 w 100"/>
                <a:gd name="T3" fmla="*/ 35 h 35"/>
                <a:gd name="T4" fmla="*/ 75 w 100"/>
                <a:gd name="T5" fmla="*/ 14 h 35"/>
                <a:gd name="T6" fmla="*/ 100 w 100"/>
                <a:gd name="T7" fmla="*/ 21 h 35"/>
                <a:gd name="T8" fmla="*/ 89 w 100"/>
                <a:gd name="T9" fmla="*/ 0 h 35"/>
                <a:gd name="T10" fmla="*/ 25 w 100"/>
                <a:gd name="T11" fmla="*/ 0 h 35"/>
                <a:gd name="T12" fmla="*/ 50 w 100"/>
                <a:gd name="T13" fmla="*/ 7 h 35"/>
                <a:gd name="T14" fmla="*/ 0 w 100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0" y="28"/>
                  </a:moveTo>
                  <a:lnTo>
                    <a:pt x="21" y="35"/>
                  </a:lnTo>
                  <a:lnTo>
                    <a:pt x="75" y="14"/>
                  </a:lnTo>
                  <a:lnTo>
                    <a:pt x="100" y="21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Freeform 496"/>
            <p:cNvSpPr>
              <a:spLocks/>
            </p:cNvSpPr>
            <p:nvPr/>
          </p:nvSpPr>
          <p:spPr bwMode="auto">
            <a:xfrm>
              <a:off x="2841" y="2693"/>
              <a:ext cx="100" cy="35"/>
            </a:xfrm>
            <a:custGeom>
              <a:avLst/>
              <a:gdLst>
                <a:gd name="T0" fmla="*/ 0 w 100"/>
                <a:gd name="T1" fmla="*/ 28 h 35"/>
                <a:gd name="T2" fmla="*/ 21 w 100"/>
                <a:gd name="T3" fmla="*/ 35 h 35"/>
                <a:gd name="T4" fmla="*/ 75 w 100"/>
                <a:gd name="T5" fmla="*/ 14 h 35"/>
                <a:gd name="T6" fmla="*/ 100 w 100"/>
                <a:gd name="T7" fmla="*/ 21 h 35"/>
                <a:gd name="T8" fmla="*/ 89 w 100"/>
                <a:gd name="T9" fmla="*/ 0 h 35"/>
                <a:gd name="T10" fmla="*/ 25 w 100"/>
                <a:gd name="T11" fmla="*/ 0 h 35"/>
                <a:gd name="T12" fmla="*/ 50 w 100"/>
                <a:gd name="T13" fmla="*/ 7 h 35"/>
                <a:gd name="T14" fmla="*/ 0 w 100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0" y="28"/>
                  </a:moveTo>
                  <a:lnTo>
                    <a:pt x="21" y="35"/>
                  </a:lnTo>
                  <a:lnTo>
                    <a:pt x="75" y="14"/>
                  </a:lnTo>
                  <a:lnTo>
                    <a:pt x="100" y="21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Freeform 497"/>
            <p:cNvSpPr>
              <a:spLocks/>
            </p:cNvSpPr>
            <p:nvPr/>
          </p:nvSpPr>
          <p:spPr bwMode="auto">
            <a:xfrm>
              <a:off x="2727" y="2732"/>
              <a:ext cx="103" cy="39"/>
            </a:xfrm>
            <a:custGeom>
              <a:avLst/>
              <a:gdLst>
                <a:gd name="T0" fmla="*/ 103 w 103"/>
                <a:gd name="T1" fmla="*/ 10 h 39"/>
                <a:gd name="T2" fmla="*/ 82 w 103"/>
                <a:gd name="T3" fmla="*/ 0 h 39"/>
                <a:gd name="T4" fmla="*/ 28 w 103"/>
                <a:gd name="T5" fmla="*/ 25 h 39"/>
                <a:gd name="T6" fmla="*/ 0 w 103"/>
                <a:gd name="T7" fmla="*/ 18 h 39"/>
                <a:gd name="T8" fmla="*/ 14 w 103"/>
                <a:gd name="T9" fmla="*/ 39 h 39"/>
                <a:gd name="T10" fmla="*/ 82 w 103"/>
                <a:gd name="T11" fmla="*/ 39 h 39"/>
                <a:gd name="T12" fmla="*/ 53 w 103"/>
                <a:gd name="T13" fmla="*/ 32 h 39"/>
                <a:gd name="T14" fmla="*/ 103 w 103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9">
                  <a:moveTo>
                    <a:pt x="103" y="10"/>
                  </a:moveTo>
                  <a:lnTo>
                    <a:pt x="82" y="0"/>
                  </a:lnTo>
                  <a:lnTo>
                    <a:pt x="28" y="25"/>
                  </a:lnTo>
                  <a:lnTo>
                    <a:pt x="0" y="18"/>
                  </a:lnTo>
                  <a:lnTo>
                    <a:pt x="14" y="39"/>
                  </a:lnTo>
                  <a:lnTo>
                    <a:pt x="82" y="39"/>
                  </a:lnTo>
                  <a:lnTo>
                    <a:pt x="53" y="32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Freeform 498"/>
            <p:cNvSpPr>
              <a:spLocks/>
            </p:cNvSpPr>
            <p:nvPr/>
          </p:nvSpPr>
          <p:spPr bwMode="auto">
            <a:xfrm>
              <a:off x="2727" y="2732"/>
              <a:ext cx="103" cy="39"/>
            </a:xfrm>
            <a:custGeom>
              <a:avLst/>
              <a:gdLst>
                <a:gd name="T0" fmla="*/ 103 w 103"/>
                <a:gd name="T1" fmla="*/ 10 h 39"/>
                <a:gd name="T2" fmla="*/ 82 w 103"/>
                <a:gd name="T3" fmla="*/ 0 h 39"/>
                <a:gd name="T4" fmla="*/ 28 w 103"/>
                <a:gd name="T5" fmla="*/ 25 h 39"/>
                <a:gd name="T6" fmla="*/ 0 w 103"/>
                <a:gd name="T7" fmla="*/ 18 h 39"/>
                <a:gd name="T8" fmla="*/ 14 w 103"/>
                <a:gd name="T9" fmla="*/ 39 h 39"/>
                <a:gd name="T10" fmla="*/ 82 w 103"/>
                <a:gd name="T11" fmla="*/ 39 h 39"/>
                <a:gd name="T12" fmla="*/ 53 w 103"/>
                <a:gd name="T13" fmla="*/ 32 h 39"/>
                <a:gd name="T14" fmla="*/ 103 w 103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9">
                  <a:moveTo>
                    <a:pt x="103" y="10"/>
                  </a:moveTo>
                  <a:lnTo>
                    <a:pt x="82" y="0"/>
                  </a:lnTo>
                  <a:lnTo>
                    <a:pt x="28" y="25"/>
                  </a:lnTo>
                  <a:lnTo>
                    <a:pt x="0" y="18"/>
                  </a:lnTo>
                  <a:lnTo>
                    <a:pt x="14" y="39"/>
                  </a:lnTo>
                  <a:lnTo>
                    <a:pt x="82" y="39"/>
                  </a:lnTo>
                  <a:lnTo>
                    <a:pt x="53" y="32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Freeform 499"/>
            <p:cNvSpPr>
              <a:spLocks/>
            </p:cNvSpPr>
            <p:nvPr/>
          </p:nvSpPr>
          <p:spPr bwMode="auto">
            <a:xfrm>
              <a:off x="2734" y="2693"/>
              <a:ext cx="103" cy="32"/>
            </a:xfrm>
            <a:custGeom>
              <a:avLst/>
              <a:gdLst>
                <a:gd name="T0" fmla="*/ 0 w 103"/>
                <a:gd name="T1" fmla="*/ 7 h 32"/>
                <a:gd name="T2" fmla="*/ 21 w 103"/>
                <a:gd name="T3" fmla="*/ 0 h 32"/>
                <a:gd name="T4" fmla="*/ 78 w 103"/>
                <a:gd name="T5" fmla="*/ 21 h 32"/>
                <a:gd name="T6" fmla="*/ 103 w 103"/>
                <a:gd name="T7" fmla="*/ 14 h 32"/>
                <a:gd name="T8" fmla="*/ 89 w 103"/>
                <a:gd name="T9" fmla="*/ 32 h 32"/>
                <a:gd name="T10" fmla="*/ 25 w 103"/>
                <a:gd name="T11" fmla="*/ 32 h 32"/>
                <a:gd name="T12" fmla="*/ 50 w 103"/>
                <a:gd name="T13" fmla="*/ 28 h 32"/>
                <a:gd name="T14" fmla="*/ 0 w 103"/>
                <a:gd name="T1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103" y="14"/>
                  </a:lnTo>
                  <a:lnTo>
                    <a:pt x="89" y="32"/>
                  </a:lnTo>
                  <a:lnTo>
                    <a:pt x="25" y="32"/>
                  </a:lnTo>
                  <a:lnTo>
                    <a:pt x="50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Freeform 500"/>
            <p:cNvSpPr>
              <a:spLocks/>
            </p:cNvSpPr>
            <p:nvPr/>
          </p:nvSpPr>
          <p:spPr bwMode="auto">
            <a:xfrm>
              <a:off x="2734" y="2693"/>
              <a:ext cx="103" cy="32"/>
            </a:xfrm>
            <a:custGeom>
              <a:avLst/>
              <a:gdLst>
                <a:gd name="T0" fmla="*/ 0 w 103"/>
                <a:gd name="T1" fmla="*/ 7 h 32"/>
                <a:gd name="T2" fmla="*/ 21 w 103"/>
                <a:gd name="T3" fmla="*/ 0 h 32"/>
                <a:gd name="T4" fmla="*/ 78 w 103"/>
                <a:gd name="T5" fmla="*/ 21 h 32"/>
                <a:gd name="T6" fmla="*/ 103 w 103"/>
                <a:gd name="T7" fmla="*/ 14 h 32"/>
                <a:gd name="T8" fmla="*/ 89 w 103"/>
                <a:gd name="T9" fmla="*/ 32 h 32"/>
                <a:gd name="T10" fmla="*/ 25 w 103"/>
                <a:gd name="T11" fmla="*/ 32 h 32"/>
                <a:gd name="T12" fmla="*/ 50 w 103"/>
                <a:gd name="T13" fmla="*/ 28 h 32"/>
                <a:gd name="T14" fmla="*/ 0 w 103"/>
                <a:gd name="T1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103" y="14"/>
                  </a:lnTo>
                  <a:lnTo>
                    <a:pt x="89" y="32"/>
                  </a:lnTo>
                  <a:lnTo>
                    <a:pt x="25" y="32"/>
                  </a:lnTo>
                  <a:lnTo>
                    <a:pt x="50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Freeform 501"/>
            <p:cNvSpPr>
              <a:spLocks/>
            </p:cNvSpPr>
            <p:nvPr/>
          </p:nvSpPr>
          <p:spPr bwMode="auto">
            <a:xfrm>
              <a:off x="2837" y="2739"/>
              <a:ext cx="100" cy="32"/>
            </a:xfrm>
            <a:custGeom>
              <a:avLst/>
              <a:gdLst>
                <a:gd name="T0" fmla="*/ 100 w 100"/>
                <a:gd name="T1" fmla="*/ 25 h 32"/>
                <a:gd name="T2" fmla="*/ 79 w 100"/>
                <a:gd name="T3" fmla="*/ 32 h 32"/>
                <a:gd name="T4" fmla="*/ 25 w 100"/>
                <a:gd name="T5" fmla="*/ 11 h 32"/>
                <a:gd name="T6" fmla="*/ 0 w 100"/>
                <a:gd name="T7" fmla="*/ 18 h 32"/>
                <a:gd name="T8" fmla="*/ 11 w 100"/>
                <a:gd name="T9" fmla="*/ 0 h 32"/>
                <a:gd name="T10" fmla="*/ 79 w 100"/>
                <a:gd name="T11" fmla="*/ 0 h 32"/>
                <a:gd name="T12" fmla="*/ 50 w 100"/>
                <a:gd name="T13" fmla="*/ 3 h 32"/>
                <a:gd name="T14" fmla="*/ 100 w 100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2">
                  <a:moveTo>
                    <a:pt x="100" y="25"/>
                  </a:moveTo>
                  <a:lnTo>
                    <a:pt x="79" y="32"/>
                  </a:lnTo>
                  <a:lnTo>
                    <a:pt x="25" y="11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79" y="0"/>
                  </a:lnTo>
                  <a:lnTo>
                    <a:pt x="50" y="3"/>
                  </a:lnTo>
                  <a:lnTo>
                    <a:pt x="1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Freeform 502"/>
            <p:cNvSpPr>
              <a:spLocks/>
            </p:cNvSpPr>
            <p:nvPr/>
          </p:nvSpPr>
          <p:spPr bwMode="auto">
            <a:xfrm>
              <a:off x="2837" y="2739"/>
              <a:ext cx="100" cy="32"/>
            </a:xfrm>
            <a:custGeom>
              <a:avLst/>
              <a:gdLst>
                <a:gd name="T0" fmla="*/ 100 w 100"/>
                <a:gd name="T1" fmla="*/ 25 h 32"/>
                <a:gd name="T2" fmla="*/ 79 w 100"/>
                <a:gd name="T3" fmla="*/ 32 h 32"/>
                <a:gd name="T4" fmla="*/ 25 w 100"/>
                <a:gd name="T5" fmla="*/ 11 h 32"/>
                <a:gd name="T6" fmla="*/ 0 w 100"/>
                <a:gd name="T7" fmla="*/ 18 h 32"/>
                <a:gd name="T8" fmla="*/ 11 w 100"/>
                <a:gd name="T9" fmla="*/ 0 h 32"/>
                <a:gd name="T10" fmla="*/ 79 w 100"/>
                <a:gd name="T11" fmla="*/ 0 h 32"/>
                <a:gd name="T12" fmla="*/ 50 w 100"/>
                <a:gd name="T13" fmla="*/ 3 h 32"/>
                <a:gd name="T14" fmla="*/ 100 w 100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2">
                  <a:moveTo>
                    <a:pt x="100" y="25"/>
                  </a:moveTo>
                  <a:lnTo>
                    <a:pt x="79" y="32"/>
                  </a:lnTo>
                  <a:lnTo>
                    <a:pt x="25" y="11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79" y="0"/>
                  </a:lnTo>
                  <a:lnTo>
                    <a:pt x="50" y="3"/>
                  </a:lnTo>
                  <a:lnTo>
                    <a:pt x="1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Freeform 503"/>
            <p:cNvSpPr>
              <a:spLocks/>
            </p:cNvSpPr>
            <p:nvPr/>
          </p:nvSpPr>
          <p:spPr bwMode="auto">
            <a:xfrm>
              <a:off x="2762" y="2824"/>
              <a:ext cx="147" cy="143"/>
            </a:xfrm>
            <a:custGeom>
              <a:avLst/>
              <a:gdLst>
                <a:gd name="T0" fmla="*/ 132 w 147"/>
                <a:gd name="T1" fmla="*/ 143 h 143"/>
                <a:gd name="T2" fmla="*/ 97 w 147"/>
                <a:gd name="T3" fmla="*/ 71 h 143"/>
                <a:gd name="T4" fmla="*/ 147 w 147"/>
                <a:gd name="T5" fmla="*/ 7 h 143"/>
                <a:gd name="T6" fmla="*/ 75 w 147"/>
                <a:gd name="T7" fmla="*/ 47 h 143"/>
                <a:gd name="T8" fmla="*/ 15 w 147"/>
                <a:gd name="T9" fmla="*/ 0 h 143"/>
                <a:gd name="T10" fmla="*/ 50 w 147"/>
                <a:gd name="T11" fmla="*/ 68 h 143"/>
                <a:gd name="T12" fmla="*/ 0 w 147"/>
                <a:gd name="T13" fmla="*/ 132 h 143"/>
                <a:gd name="T14" fmla="*/ 72 w 147"/>
                <a:gd name="T15" fmla="*/ 96 h 143"/>
                <a:gd name="T16" fmla="*/ 132 w 147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43">
                  <a:moveTo>
                    <a:pt x="132" y="143"/>
                  </a:moveTo>
                  <a:lnTo>
                    <a:pt x="97" y="71"/>
                  </a:lnTo>
                  <a:lnTo>
                    <a:pt x="147" y="7"/>
                  </a:lnTo>
                  <a:lnTo>
                    <a:pt x="75" y="47"/>
                  </a:lnTo>
                  <a:lnTo>
                    <a:pt x="15" y="0"/>
                  </a:lnTo>
                  <a:lnTo>
                    <a:pt x="50" y="68"/>
                  </a:lnTo>
                  <a:lnTo>
                    <a:pt x="0" y="132"/>
                  </a:lnTo>
                  <a:lnTo>
                    <a:pt x="72" y="96"/>
                  </a:lnTo>
                  <a:lnTo>
                    <a:pt x="132" y="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Freeform 504"/>
            <p:cNvSpPr>
              <a:spLocks/>
            </p:cNvSpPr>
            <p:nvPr/>
          </p:nvSpPr>
          <p:spPr bwMode="auto">
            <a:xfrm>
              <a:off x="2759" y="2824"/>
              <a:ext cx="150" cy="143"/>
            </a:xfrm>
            <a:custGeom>
              <a:avLst/>
              <a:gdLst>
                <a:gd name="T0" fmla="*/ 135 w 150"/>
                <a:gd name="T1" fmla="*/ 143 h 143"/>
                <a:gd name="T2" fmla="*/ 100 w 150"/>
                <a:gd name="T3" fmla="*/ 71 h 143"/>
                <a:gd name="T4" fmla="*/ 150 w 150"/>
                <a:gd name="T5" fmla="*/ 7 h 143"/>
                <a:gd name="T6" fmla="*/ 78 w 150"/>
                <a:gd name="T7" fmla="*/ 47 h 143"/>
                <a:gd name="T8" fmla="*/ 18 w 150"/>
                <a:gd name="T9" fmla="*/ 0 h 143"/>
                <a:gd name="T10" fmla="*/ 53 w 150"/>
                <a:gd name="T11" fmla="*/ 71 h 143"/>
                <a:gd name="T12" fmla="*/ 0 w 150"/>
                <a:gd name="T13" fmla="*/ 136 h 143"/>
                <a:gd name="T14" fmla="*/ 75 w 150"/>
                <a:gd name="T15" fmla="*/ 96 h 143"/>
                <a:gd name="T16" fmla="*/ 135 w 150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43">
                  <a:moveTo>
                    <a:pt x="135" y="143"/>
                  </a:moveTo>
                  <a:lnTo>
                    <a:pt x="100" y="71"/>
                  </a:lnTo>
                  <a:lnTo>
                    <a:pt x="150" y="7"/>
                  </a:lnTo>
                  <a:lnTo>
                    <a:pt x="78" y="47"/>
                  </a:lnTo>
                  <a:lnTo>
                    <a:pt x="18" y="0"/>
                  </a:lnTo>
                  <a:lnTo>
                    <a:pt x="53" y="71"/>
                  </a:lnTo>
                  <a:lnTo>
                    <a:pt x="0" y="136"/>
                  </a:lnTo>
                  <a:lnTo>
                    <a:pt x="75" y="96"/>
                  </a:lnTo>
                  <a:lnTo>
                    <a:pt x="135" y="14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Freeform 505"/>
            <p:cNvSpPr>
              <a:spLocks/>
            </p:cNvSpPr>
            <p:nvPr/>
          </p:nvSpPr>
          <p:spPr bwMode="auto">
            <a:xfrm>
              <a:off x="2723" y="2810"/>
              <a:ext cx="218" cy="164"/>
            </a:xfrm>
            <a:custGeom>
              <a:avLst/>
              <a:gdLst>
                <a:gd name="T0" fmla="*/ 218 w 218"/>
                <a:gd name="T1" fmla="*/ 82 h 164"/>
                <a:gd name="T2" fmla="*/ 129 w 218"/>
                <a:gd name="T3" fmla="*/ 68 h 164"/>
                <a:gd name="T4" fmla="*/ 107 w 218"/>
                <a:gd name="T5" fmla="*/ 0 h 164"/>
                <a:gd name="T6" fmla="*/ 89 w 218"/>
                <a:gd name="T7" fmla="*/ 68 h 164"/>
                <a:gd name="T8" fmla="*/ 0 w 218"/>
                <a:gd name="T9" fmla="*/ 82 h 164"/>
                <a:gd name="T10" fmla="*/ 89 w 218"/>
                <a:gd name="T11" fmla="*/ 96 h 164"/>
                <a:gd name="T12" fmla="*/ 107 w 218"/>
                <a:gd name="T13" fmla="*/ 164 h 164"/>
                <a:gd name="T14" fmla="*/ 129 w 218"/>
                <a:gd name="T15" fmla="*/ 96 h 164"/>
                <a:gd name="T16" fmla="*/ 218 w 218"/>
                <a:gd name="T17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64">
                  <a:moveTo>
                    <a:pt x="218" y="82"/>
                  </a:moveTo>
                  <a:lnTo>
                    <a:pt x="129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9" y="96"/>
                  </a:lnTo>
                  <a:lnTo>
                    <a:pt x="218" y="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Freeform 506"/>
            <p:cNvSpPr>
              <a:spLocks/>
            </p:cNvSpPr>
            <p:nvPr/>
          </p:nvSpPr>
          <p:spPr bwMode="auto">
            <a:xfrm>
              <a:off x="2723" y="2810"/>
              <a:ext cx="218" cy="164"/>
            </a:xfrm>
            <a:custGeom>
              <a:avLst/>
              <a:gdLst>
                <a:gd name="T0" fmla="*/ 218 w 218"/>
                <a:gd name="T1" fmla="*/ 82 h 164"/>
                <a:gd name="T2" fmla="*/ 129 w 218"/>
                <a:gd name="T3" fmla="*/ 68 h 164"/>
                <a:gd name="T4" fmla="*/ 107 w 218"/>
                <a:gd name="T5" fmla="*/ 0 h 164"/>
                <a:gd name="T6" fmla="*/ 89 w 218"/>
                <a:gd name="T7" fmla="*/ 68 h 164"/>
                <a:gd name="T8" fmla="*/ 0 w 218"/>
                <a:gd name="T9" fmla="*/ 82 h 164"/>
                <a:gd name="T10" fmla="*/ 89 w 218"/>
                <a:gd name="T11" fmla="*/ 96 h 164"/>
                <a:gd name="T12" fmla="*/ 107 w 218"/>
                <a:gd name="T13" fmla="*/ 164 h 164"/>
                <a:gd name="T14" fmla="*/ 129 w 218"/>
                <a:gd name="T15" fmla="*/ 96 h 164"/>
                <a:gd name="T16" fmla="*/ 218 w 218"/>
                <a:gd name="T17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64">
                  <a:moveTo>
                    <a:pt x="218" y="82"/>
                  </a:moveTo>
                  <a:lnTo>
                    <a:pt x="129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9" y="96"/>
                  </a:lnTo>
                  <a:lnTo>
                    <a:pt x="218" y="8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5" name="Group 507"/>
          <p:cNvGrpSpPr>
            <a:grpSpLocks/>
          </p:cNvGrpSpPr>
          <p:nvPr/>
        </p:nvGrpSpPr>
        <p:grpSpPr bwMode="auto">
          <a:xfrm>
            <a:off x="4891088" y="3205641"/>
            <a:ext cx="322262" cy="339725"/>
            <a:chOff x="2677" y="2678"/>
            <a:chExt cx="314" cy="335"/>
          </a:xfrm>
        </p:grpSpPr>
        <p:sp>
          <p:nvSpPr>
            <p:cNvPr id="306" name="Freeform 508"/>
            <p:cNvSpPr>
              <a:spLocks/>
            </p:cNvSpPr>
            <p:nvPr/>
          </p:nvSpPr>
          <p:spPr bwMode="auto">
            <a:xfrm>
              <a:off x="2680" y="2906"/>
              <a:ext cx="311" cy="107"/>
            </a:xfrm>
            <a:custGeom>
              <a:avLst/>
              <a:gdLst>
                <a:gd name="T0" fmla="*/ 311 w 311"/>
                <a:gd name="T1" fmla="*/ 54 h 107"/>
                <a:gd name="T2" fmla="*/ 304 w 311"/>
                <a:gd name="T3" fmla="*/ 68 h 107"/>
                <a:gd name="T4" fmla="*/ 286 w 311"/>
                <a:gd name="T5" fmla="*/ 82 h 107"/>
                <a:gd name="T6" fmla="*/ 254 w 311"/>
                <a:gd name="T7" fmla="*/ 96 h 107"/>
                <a:gd name="T8" fmla="*/ 211 w 311"/>
                <a:gd name="T9" fmla="*/ 103 h 107"/>
                <a:gd name="T10" fmla="*/ 168 w 311"/>
                <a:gd name="T11" fmla="*/ 107 h 107"/>
                <a:gd name="T12" fmla="*/ 122 w 311"/>
                <a:gd name="T13" fmla="*/ 107 h 107"/>
                <a:gd name="T14" fmla="*/ 75 w 311"/>
                <a:gd name="T15" fmla="*/ 100 h 107"/>
                <a:gd name="T16" fmla="*/ 40 w 311"/>
                <a:gd name="T17" fmla="*/ 89 h 107"/>
                <a:gd name="T18" fmla="*/ 15 w 311"/>
                <a:gd name="T19" fmla="*/ 75 h 107"/>
                <a:gd name="T20" fmla="*/ 0 w 311"/>
                <a:gd name="T21" fmla="*/ 61 h 107"/>
                <a:gd name="T22" fmla="*/ 0 w 311"/>
                <a:gd name="T23" fmla="*/ 46 h 107"/>
                <a:gd name="T24" fmla="*/ 15 w 311"/>
                <a:gd name="T25" fmla="*/ 29 h 107"/>
                <a:gd name="T26" fmla="*/ 40 w 311"/>
                <a:gd name="T27" fmla="*/ 14 h 107"/>
                <a:gd name="T28" fmla="*/ 75 w 311"/>
                <a:gd name="T29" fmla="*/ 7 h 107"/>
                <a:gd name="T30" fmla="*/ 122 w 311"/>
                <a:gd name="T31" fmla="*/ 0 h 107"/>
                <a:gd name="T32" fmla="*/ 168 w 311"/>
                <a:gd name="T33" fmla="*/ 0 h 107"/>
                <a:gd name="T34" fmla="*/ 211 w 311"/>
                <a:gd name="T35" fmla="*/ 4 h 107"/>
                <a:gd name="T36" fmla="*/ 254 w 311"/>
                <a:gd name="T37" fmla="*/ 11 h 107"/>
                <a:gd name="T38" fmla="*/ 286 w 311"/>
                <a:gd name="T39" fmla="*/ 21 h 107"/>
                <a:gd name="T40" fmla="*/ 304 w 311"/>
                <a:gd name="T41" fmla="*/ 36 h 107"/>
                <a:gd name="T42" fmla="*/ 311 w 311"/>
                <a:gd name="T4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1" h="107">
                  <a:moveTo>
                    <a:pt x="311" y="54"/>
                  </a:moveTo>
                  <a:lnTo>
                    <a:pt x="304" y="68"/>
                  </a:lnTo>
                  <a:lnTo>
                    <a:pt x="286" y="82"/>
                  </a:lnTo>
                  <a:lnTo>
                    <a:pt x="254" y="96"/>
                  </a:lnTo>
                  <a:lnTo>
                    <a:pt x="211" y="103"/>
                  </a:lnTo>
                  <a:lnTo>
                    <a:pt x="168" y="107"/>
                  </a:lnTo>
                  <a:lnTo>
                    <a:pt x="122" y="107"/>
                  </a:lnTo>
                  <a:lnTo>
                    <a:pt x="75" y="100"/>
                  </a:lnTo>
                  <a:lnTo>
                    <a:pt x="40" y="89"/>
                  </a:lnTo>
                  <a:lnTo>
                    <a:pt x="15" y="75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15" y="29"/>
                  </a:lnTo>
                  <a:lnTo>
                    <a:pt x="40" y="14"/>
                  </a:lnTo>
                  <a:lnTo>
                    <a:pt x="75" y="7"/>
                  </a:lnTo>
                  <a:lnTo>
                    <a:pt x="122" y="0"/>
                  </a:lnTo>
                  <a:lnTo>
                    <a:pt x="168" y="0"/>
                  </a:lnTo>
                  <a:lnTo>
                    <a:pt x="211" y="4"/>
                  </a:lnTo>
                  <a:lnTo>
                    <a:pt x="254" y="11"/>
                  </a:lnTo>
                  <a:lnTo>
                    <a:pt x="286" y="21"/>
                  </a:lnTo>
                  <a:lnTo>
                    <a:pt x="304" y="36"/>
                  </a:lnTo>
                  <a:lnTo>
                    <a:pt x="311" y="54"/>
                  </a:lnTo>
                  <a:close/>
                </a:path>
              </a:pathLst>
            </a:custGeom>
            <a:solidFill>
              <a:srgbClr val="0078AA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" name="Rectangle 509"/>
            <p:cNvSpPr>
              <a:spLocks noChangeArrowheads="1"/>
            </p:cNvSpPr>
            <p:nvPr/>
          </p:nvSpPr>
          <p:spPr bwMode="auto">
            <a:xfrm>
              <a:off x="2677" y="2732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" name="Rectangle 510"/>
            <p:cNvSpPr>
              <a:spLocks noChangeArrowheads="1"/>
            </p:cNvSpPr>
            <p:nvPr/>
          </p:nvSpPr>
          <p:spPr bwMode="auto">
            <a:xfrm>
              <a:off x="2677" y="2732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Freeform 511"/>
            <p:cNvSpPr>
              <a:spLocks/>
            </p:cNvSpPr>
            <p:nvPr/>
          </p:nvSpPr>
          <p:spPr bwMode="auto">
            <a:xfrm>
              <a:off x="2680" y="2678"/>
              <a:ext cx="311" cy="107"/>
            </a:xfrm>
            <a:custGeom>
              <a:avLst/>
              <a:gdLst>
                <a:gd name="T0" fmla="*/ 311 w 311"/>
                <a:gd name="T1" fmla="*/ 54 h 107"/>
                <a:gd name="T2" fmla="*/ 304 w 311"/>
                <a:gd name="T3" fmla="*/ 68 h 107"/>
                <a:gd name="T4" fmla="*/ 286 w 311"/>
                <a:gd name="T5" fmla="*/ 82 h 107"/>
                <a:gd name="T6" fmla="*/ 254 w 311"/>
                <a:gd name="T7" fmla="*/ 96 h 107"/>
                <a:gd name="T8" fmla="*/ 211 w 311"/>
                <a:gd name="T9" fmla="*/ 104 h 107"/>
                <a:gd name="T10" fmla="*/ 168 w 311"/>
                <a:gd name="T11" fmla="*/ 107 h 107"/>
                <a:gd name="T12" fmla="*/ 122 w 311"/>
                <a:gd name="T13" fmla="*/ 107 h 107"/>
                <a:gd name="T14" fmla="*/ 75 w 311"/>
                <a:gd name="T15" fmla="*/ 100 h 107"/>
                <a:gd name="T16" fmla="*/ 40 w 311"/>
                <a:gd name="T17" fmla="*/ 89 h 107"/>
                <a:gd name="T18" fmla="*/ 15 w 311"/>
                <a:gd name="T19" fmla="*/ 75 h 107"/>
                <a:gd name="T20" fmla="*/ 0 w 311"/>
                <a:gd name="T21" fmla="*/ 61 h 107"/>
                <a:gd name="T22" fmla="*/ 0 w 311"/>
                <a:gd name="T23" fmla="*/ 47 h 107"/>
                <a:gd name="T24" fmla="*/ 15 w 311"/>
                <a:gd name="T25" fmla="*/ 29 h 107"/>
                <a:gd name="T26" fmla="*/ 40 w 311"/>
                <a:gd name="T27" fmla="*/ 15 h 107"/>
                <a:gd name="T28" fmla="*/ 75 w 311"/>
                <a:gd name="T29" fmla="*/ 7 h 107"/>
                <a:gd name="T30" fmla="*/ 122 w 311"/>
                <a:gd name="T31" fmla="*/ 0 h 107"/>
                <a:gd name="T32" fmla="*/ 168 w 311"/>
                <a:gd name="T33" fmla="*/ 0 h 107"/>
                <a:gd name="T34" fmla="*/ 211 w 311"/>
                <a:gd name="T35" fmla="*/ 4 h 107"/>
                <a:gd name="T36" fmla="*/ 254 w 311"/>
                <a:gd name="T37" fmla="*/ 11 h 107"/>
                <a:gd name="T38" fmla="*/ 286 w 311"/>
                <a:gd name="T39" fmla="*/ 22 h 107"/>
                <a:gd name="T40" fmla="*/ 304 w 311"/>
                <a:gd name="T41" fmla="*/ 36 h 107"/>
                <a:gd name="T42" fmla="*/ 311 w 311"/>
                <a:gd name="T4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1" h="107">
                  <a:moveTo>
                    <a:pt x="311" y="54"/>
                  </a:moveTo>
                  <a:lnTo>
                    <a:pt x="304" y="68"/>
                  </a:lnTo>
                  <a:lnTo>
                    <a:pt x="286" y="82"/>
                  </a:lnTo>
                  <a:lnTo>
                    <a:pt x="254" y="96"/>
                  </a:lnTo>
                  <a:lnTo>
                    <a:pt x="211" y="104"/>
                  </a:lnTo>
                  <a:lnTo>
                    <a:pt x="168" y="107"/>
                  </a:lnTo>
                  <a:lnTo>
                    <a:pt x="122" y="107"/>
                  </a:lnTo>
                  <a:lnTo>
                    <a:pt x="75" y="100"/>
                  </a:lnTo>
                  <a:lnTo>
                    <a:pt x="40" y="89"/>
                  </a:lnTo>
                  <a:lnTo>
                    <a:pt x="15" y="75"/>
                  </a:lnTo>
                  <a:lnTo>
                    <a:pt x="0" y="61"/>
                  </a:lnTo>
                  <a:lnTo>
                    <a:pt x="0" y="47"/>
                  </a:lnTo>
                  <a:lnTo>
                    <a:pt x="15" y="29"/>
                  </a:lnTo>
                  <a:lnTo>
                    <a:pt x="40" y="15"/>
                  </a:lnTo>
                  <a:lnTo>
                    <a:pt x="75" y="7"/>
                  </a:lnTo>
                  <a:lnTo>
                    <a:pt x="122" y="0"/>
                  </a:lnTo>
                  <a:lnTo>
                    <a:pt x="168" y="0"/>
                  </a:lnTo>
                  <a:lnTo>
                    <a:pt x="211" y="4"/>
                  </a:lnTo>
                  <a:lnTo>
                    <a:pt x="254" y="11"/>
                  </a:lnTo>
                  <a:lnTo>
                    <a:pt x="286" y="22"/>
                  </a:lnTo>
                  <a:lnTo>
                    <a:pt x="304" y="36"/>
                  </a:lnTo>
                  <a:lnTo>
                    <a:pt x="311" y="54"/>
                  </a:lnTo>
                  <a:close/>
                </a:path>
              </a:pathLst>
            </a:custGeom>
            <a:solidFill>
              <a:srgbClr val="00B4FF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Freeform 512"/>
            <p:cNvSpPr>
              <a:spLocks/>
            </p:cNvSpPr>
            <p:nvPr/>
          </p:nvSpPr>
          <p:spPr bwMode="auto">
            <a:xfrm>
              <a:off x="2837" y="2693"/>
              <a:ext cx="104" cy="32"/>
            </a:xfrm>
            <a:custGeom>
              <a:avLst/>
              <a:gdLst>
                <a:gd name="T0" fmla="*/ 0 w 104"/>
                <a:gd name="T1" fmla="*/ 25 h 32"/>
                <a:gd name="T2" fmla="*/ 25 w 104"/>
                <a:gd name="T3" fmla="*/ 32 h 32"/>
                <a:gd name="T4" fmla="*/ 79 w 104"/>
                <a:gd name="T5" fmla="*/ 10 h 32"/>
                <a:gd name="T6" fmla="*/ 104 w 104"/>
                <a:gd name="T7" fmla="*/ 17 h 32"/>
                <a:gd name="T8" fmla="*/ 89 w 104"/>
                <a:gd name="T9" fmla="*/ 0 h 32"/>
                <a:gd name="T10" fmla="*/ 25 w 104"/>
                <a:gd name="T11" fmla="*/ 0 h 32"/>
                <a:gd name="T12" fmla="*/ 50 w 104"/>
                <a:gd name="T13" fmla="*/ 3 h 32"/>
                <a:gd name="T14" fmla="*/ 0 w 104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2">
                  <a:moveTo>
                    <a:pt x="0" y="25"/>
                  </a:moveTo>
                  <a:lnTo>
                    <a:pt x="25" y="32"/>
                  </a:lnTo>
                  <a:lnTo>
                    <a:pt x="79" y="10"/>
                  </a:lnTo>
                  <a:lnTo>
                    <a:pt x="104" y="1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Freeform 513"/>
            <p:cNvSpPr>
              <a:spLocks/>
            </p:cNvSpPr>
            <p:nvPr/>
          </p:nvSpPr>
          <p:spPr bwMode="auto">
            <a:xfrm>
              <a:off x="2837" y="2693"/>
              <a:ext cx="104" cy="32"/>
            </a:xfrm>
            <a:custGeom>
              <a:avLst/>
              <a:gdLst>
                <a:gd name="T0" fmla="*/ 0 w 104"/>
                <a:gd name="T1" fmla="*/ 25 h 32"/>
                <a:gd name="T2" fmla="*/ 25 w 104"/>
                <a:gd name="T3" fmla="*/ 32 h 32"/>
                <a:gd name="T4" fmla="*/ 79 w 104"/>
                <a:gd name="T5" fmla="*/ 10 h 32"/>
                <a:gd name="T6" fmla="*/ 104 w 104"/>
                <a:gd name="T7" fmla="*/ 17 h 32"/>
                <a:gd name="T8" fmla="*/ 89 w 104"/>
                <a:gd name="T9" fmla="*/ 0 h 32"/>
                <a:gd name="T10" fmla="*/ 25 w 104"/>
                <a:gd name="T11" fmla="*/ 0 h 32"/>
                <a:gd name="T12" fmla="*/ 50 w 104"/>
                <a:gd name="T13" fmla="*/ 3 h 32"/>
                <a:gd name="T14" fmla="*/ 0 w 104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2">
                  <a:moveTo>
                    <a:pt x="0" y="25"/>
                  </a:moveTo>
                  <a:lnTo>
                    <a:pt x="25" y="32"/>
                  </a:lnTo>
                  <a:lnTo>
                    <a:pt x="79" y="10"/>
                  </a:lnTo>
                  <a:lnTo>
                    <a:pt x="104" y="17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" name="Freeform 514"/>
            <p:cNvSpPr>
              <a:spLocks/>
            </p:cNvSpPr>
            <p:nvPr/>
          </p:nvSpPr>
          <p:spPr bwMode="auto">
            <a:xfrm>
              <a:off x="2727" y="2732"/>
              <a:ext cx="100" cy="35"/>
            </a:xfrm>
            <a:custGeom>
              <a:avLst/>
              <a:gdLst>
                <a:gd name="T0" fmla="*/ 100 w 100"/>
                <a:gd name="T1" fmla="*/ 7 h 35"/>
                <a:gd name="T2" fmla="*/ 78 w 100"/>
                <a:gd name="T3" fmla="*/ 0 h 35"/>
                <a:gd name="T4" fmla="*/ 25 w 100"/>
                <a:gd name="T5" fmla="*/ 21 h 35"/>
                <a:gd name="T6" fmla="*/ 0 w 100"/>
                <a:gd name="T7" fmla="*/ 14 h 35"/>
                <a:gd name="T8" fmla="*/ 10 w 100"/>
                <a:gd name="T9" fmla="*/ 35 h 35"/>
                <a:gd name="T10" fmla="*/ 78 w 100"/>
                <a:gd name="T11" fmla="*/ 35 h 35"/>
                <a:gd name="T12" fmla="*/ 50 w 100"/>
                <a:gd name="T13" fmla="*/ 28 h 35"/>
                <a:gd name="T14" fmla="*/ 100 w 100"/>
                <a:gd name="T1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100" y="7"/>
                  </a:moveTo>
                  <a:lnTo>
                    <a:pt x="78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0" y="35"/>
                  </a:lnTo>
                  <a:lnTo>
                    <a:pt x="78" y="35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" name="Freeform 515"/>
            <p:cNvSpPr>
              <a:spLocks/>
            </p:cNvSpPr>
            <p:nvPr/>
          </p:nvSpPr>
          <p:spPr bwMode="auto">
            <a:xfrm>
              <a:off x="2727" y="2732"/>
              <a:ext cx="100" cy="35"/>
            </a:xfrm>
            <a:custGeom>
              <a:avLst/>
              <a:gdLst>
                <a:gd name="T0" fmla="*/ 100 w 100"/>
                <a:gd name="T1" fmla="*/ 7 h 35"/>
                <a:gd name="T2" fmla="*/ 78 w 100"/>
                <a:gd name="T3" fmla="*/ 0 h 35"/>
                <a:gd name="T4" fmla="*/ 25 w 100"/>
                <a:gd name="T5" fmla="*/ 21 h 35"/>
                <a:gd name="T6" fmla="*/ 0 w 100"/>
                <a:gd name="T7" fmla="*/ 14 h 35"/>
                <a:gd name="T8" fmla="*/ 10 w 100"/>
                <a:gd name="T9" fmla="*/ 35 h 35"/>
                <a:gd name="T10" fmla="*/ 78 w 100"/>
                <a:gd name="T11" fmla="*/ 35 h 35"/>
                <a:gd name="T12" fmla="*/ 50 w 100"/>
                <a:gd name="T13" fmla="*/ 28 h 35"/>
                <a:gd name="T14" fmla="*/ 100 w 100"/>
                <a:gd name="T1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100" y="7"/>
                  </a:moveTo>
                  <a:lnTo>
                    <a:pt x="78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0" y="35"/>
                  </a:lnTo>
                  <a:lnTo>
                    <a:pt x="78" y="35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Freeform 516"/>
            <p:cNvSpPr>
              <a:spLocks/>
            </p:cNvSpPr>
            <p:nvPr/>
          </p:nvSpPr>
          <p:spPr bwMode="auto">
            <a:xfrm>
              <a:off x="2730" y="2689"/>
              <a:ext cx="104" cy="36"/>
            </a:xfrm>
            <a:custGeom>
              <a:avLst/>
              <a:gdLst>
                <a:gd name="T0" fmla="*/ 0 w 104"/>
                <a:gd name="T1" fmla="*/ 7 h 36"/>
                <a:gd name="T2" fmla="*/ 25 w 104"/>
                <a:gd name="T3" fmla="*/ 0 h 36"/>
                <a:gd name="T4" fmla="*/ 79 w 104"/>
                <a:gd name="T5" fmla="*/ 21 h 36"/>
                <a:gd name="T6" fmla="*/ 104 w 104"/>
                <a:gd name="T7" fmla="*/ 18 h 36"/>
                <a:gd name="T8" fmla="*/ 89 w 104"/>
                <a:gd name="T9" fmla="*/ 36 h 36"/>
                <a:gd name="T10" fmla="*/ 25 w 104"/>
                <a:gd name="T11" fmla="*/ 36 h 36"/>
                <a:gd name="T12" fmla="*/ 54 w 104"/>
                <a:gd name="T13" fmla="*/ 29 h 36"/>
                <a:gd name="T14" fmla="*/ 0 w 104"/>
                <a:gd name="T1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6">
                  <a:moveTo>
                    <a:pt x="0" y="7"/>
                  </a:moveTo>
                  <a:lnTo>
                    <a:pt x="25" y="0"/>
                  </a:lnTo>
                  <a:lnTo>
                    <a:pt x="79" y="21"/>
                  </a:lnTo>
                  <a:lnTo>
                    <a:pt x="104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4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Freeform 517"/>
            <p:cNvSpPr>
              <a:spLocks/>
            </p:cNvSpPr>
            <p:nvPr/>
          </p:nvSpPr>
          <p:spPr bwMode="auto">
            <a:xfrm>
              <a:off x="2730" y="2689"/>
              <a:ext cx="104" cy="36"/>
            </a:xfrm>
            <a:custGeom>
              <a:avLst/>
              <a:gdLst>
                <a:gd name="T0" fmla="*/ 0 w 104"/>
                <a:gd name="T1" fmla="*/ 7 h 36"/>
                <a:gd name="T2" fmla="*/ 25 w 104"/>
                <a:gd name="T3" fmla="*/ 0 h 36"/>
                <a:gd name="T4" fmla="*/ 79 w 104"/>
                <a:gd name="T5" fmla="*/ 21 h 36"/>
                <a:gd name="T6" fmla="*/ 104 w 104"/>
                <a:gd name="T7" fmla="*/ 18 h 36"/>
                <a:gd name="T8" fmla="*/ 89 w 104"/>
                <a:gd name="T9" fmla="*/ 36 h 36"/>
                <a:gd name="T10" fmla="*/ 25 w 104"/>
                <a:gd name="T11" fmla="*/ 36 h 36"/>
                <a:gd name="T12" fmla="*/ 54 w 104"/>
                <a:gd name="T13" fmla="*/ 29 h 36"/>
                <a:gd name="T14" fmla="*/ 0 w 104"/>
                <a:gd name="T1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6">
                  <a:moveTo>
                    <a:pt x="0" y="7"/>
                  </a:moveTo>
                  <a:lnTo>
                    <a:pt x="25" y="0"/>
                  </a:lnTo>
                  <a:lnTo>
                    <a:pt x="79" y="21"/>
                  </a:lnTo>
                  <a:lnTo>
                    <a:pt x="104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4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" name="Freeform 518"/>
            <p:cNvSpPr>
              <a:spLocks/>
            </p:cNvSpPr>
            <p:nvPr/>
          </p:nvSpPr>
          <p:spPr bwMode="auto">
            <a:xfrm>
              <a:off x="2834" y="2735"/>
              <a:ext cx="103" cy="36"/>
            </a:xfrm>
            <a:custGeom>
              <a:avLst/>
              <a:gdLst>
                <a:gd name="T0" fmla="*/ 103 w 103"/>
                <a:gd name="T1" fmla="*/ 29 h 36"/>
                <a:gd name="T2" fmla="*/ 78 w 103"/>
                <a:gd name="T3" fmla="*/ 36 h 36"/>
                <a:gd name="T4" fmla="*/ 28 w 103"/>
                <a:gd name="T5" fmla="*/ 11 h 36"/>
                <a:gd name="T6" fmla="*/ 0 w 103"/>
                <a:gd name="T7" fmla="*/ 18 h 36"/>
                <a:gd name="T8" fmla="*/ 14 w 103"/>
                <a:gd name="T9" fmla="*/ 0 h 36"/>
                <a:gd name="T10" fmla="*/ 78 w 103"/>
                <a:gd name="T11" fmla="*/ 0 h 36"/>
                <a:gd name="T12" fmla="*/ 53 w 103"/>
                <a:gd name="T13" fmla="*/ 7 h 36"/>
                <a:gd name="T14" fmla="*/ 103 w 103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6">
                  <a:moveTo>
                    <a:pt x="103" y="29"/>
                  </a:moveTo>
                  <a:lnTo>
                    <a:pt x="78" y="36"/>
                  </a:lnTo>
                  <a:lnTo>
                    <a:pt x="28" y="11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78" y="0"/>
                  </a:lnTo>
                  <a:lnTo>
                    <a:pt x="53" y="7"/>
                  </a:lnTo>
                  <a:lnTo>
                    <a:pt x="10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" name="Freeform 519"/>
            <p:cNvSpPr>
              <a:spLocks/>
            </p:cNvSpPr>
            <p:nvPr/>
          </p:nvSpPr>
          <p:spPr bwMode="auto">
            <a:xfrm>
              <a:off x="2834" y="2735"/>
              <a:ext cx="103" cy="36"/>
            </a:xfrm>
            <a:custGeom>
              <a:avLst/>
              <a:gdLst>
                <a:gd name="T0" fmla="*/ 103 w 103"/>
                <a:gd name="T1" fmla="*/ 29 h 36"/>
                <a:gd name="T2" fmla="*/ 78 w 103"/>
                <a:gd name="T3" fmla="*/ 36 h 36"/>
                <a:gd name="T4" fmla="*/ 28 w 103"/>
                <a:gd name="T5" fmla="*/ 11 h 36"/>
                <a:gd name="T6" fmla="*/ 0 w 103"/>
                <a:gd name="T7" fmla="*/ 18 h 36"/>
                <a:gd name="T8" fmla="*/ 14 w 103"/>
                <a:gd name="T9" fmla="*/ 0 h 36"/>
                <a:gd name="T10" fmla="*/ 78 w 103"/>
                <a:gd name="T11" fmla="*/ 0 h 36"/>
                <a:gd name="T12" fmla="*/ 53 w 103"/>
                <a:gd name="T13" fmla="*/ 7 h 36"/>
                <a:gd name="T14" fmla="*/ 103 w 103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6">
                  <a:moveTo>
                    <a:pt x="103" y="29"/>
                  </a:moveTo>
                  <a:lnTo>
                    <a:pt x="78" y="36"/>
                  </a:lnTo>
                  <a:lnTo>
                    <a:pt x="28" y="11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78" y="0"/>
                  </a:lnTo>
                  <a:lnTo>
                    <a:pt x="53" y="7"/>
                  </a:lnTo>
                  <a:lnTo>
                    <a:pt x="10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Freeform 520"/>
            <p:cNvSpPr>
              <a:spLocks/>
            </p:cNvSpPr>
            <p:nvPr/>
          </p:nvSpPr>
          <p:spPr bwMode="auto">
            <a:xfrm>
              <a:off x="2841" y="2693"/>
              <a:ext cx="100" cy="35"/>
            </a:xfrm>
            <a:custGeom>
              <a:avLst/>
              <a:gdLst>
                <a:gd name="T0" fmla="*/ 0 w 100"/>
                <a:gd name="T1" fmla="*/ 28 h 35"/>
                <a:gd name="T2" fmla="*/ 21 w 100"/>
                <a:gd name="T3" fmla="*/ 35 h 35"/>
                <a:gd name="T4" fmla="*/ 75 w 100"/>
                <a:gd name="T5" fmla="*/ 14 h 35"/>
                <a:gd name="T6" fmla="*/ 100 w 100"/>
                <a:gd name="T7" fmla="*/ 21 h 35"/>
                <a:gd name="T8" fmla="*/ 89 w 100"/>
                <a:gd name="T9" fmla="*/ 0 h 35"/>
                <a:gd name="T10" fmla="*/ 25 w 100"/>
                <a:gd name="T11" fmla="*/ 0 h 35"/>
                <a:gd name="T12" fmla="*/ 50 w 100"/>
                <a:gd name="T13" fmla="*/ 7 h 35"/>
                <a:gd name="T14" fmla="*/ 0 w 100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0" y="28"/>
                  </a:moveTo>
                  <a:lnTo>
                    <a:pt x="21" y="35"/>
                  </a:lnTo>
                  <a:lnTo>
                    <a:pt x="75" y="14"/>
                  </a:lnTo>
                  <a:lnTo>
                    <a:pt x="100" y="21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Freeform 521"/>
            <p:cNvSpPr>
              <a:spLocks/>
            </p:cNvSpPr>
            <p:nvPr/>
          </p:nvSpPr>
          <p:spPr bwMode="auto">
            <a:xfrm>
              <a:off x="2841" y="2693"/>
              <a:ext cx="100" cy="35"/>
            </a:xfrm>
            <a:custGeom>
              <a:avLst/>
              <a:gdLst>
                <a:gd name="T0" fmla="*/ 0 w 100"/>
                <a:gd name="T1" fmla="*/ 28 h 35"/>
                <a:gd name="T2" fmla="*/ 21 w 100"/>
                <a:gd name="T3" fmla="*/ 35 h 35"/>
                <a:gd name="T4" fmla="*/ 75 w 100"/>
                <a:gd name="T5" fmla="*/ 14 h 35"/>
                <a:gd name="T6" fmla="*/ 100 w 100"/>
                <a:gd name="T7" fmla="*/ 21 h 35"/>
                <a:gd name="T8" fmla="*/ 89 w 100"/>
                <a:gd name="T9" fmla="*/ 0 h 35"/>
                <a:gd name="T10" fmla="*/ 25 w 100"/>
                <a:gd name="T11" fmla="*/ 0 h 35"/>
                <a:gd name="T12" fmla="*/ 50 w 100"/>
                <a:gd name="T13" fmla="*/ 7 h 35"/>
                <a:gd name="T14" fmla="*/ 0 w 100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5">
                  <a:moveTo>
                    <a:pt x="0" y="28"/>
                  </a:moveTo>
                  <a:lnTo>
                    <a:pt x="21" y="35"/>
                  </a:lnTo>
                  <a:lnTo>
                    <a:pt x="75" y="14"/>
                  </a:lnTo>
                  <a:lnTo>
                    <a:pt x="100" y="21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" name="Freeform 522"/>
            <p:cNvSpPr>
              <a:spLocks/>
            </p:cNvSpPr>
            <p:nvPr/>
          </p:nvSpPr>
          <p:spPr bwMode="auto">
            <a:xfrm>
              <a:off x="2727" y="2732"/>
              <a:ext cx="103" cy="39"/>
            </a:xfrm>
            <a:custGeom>
              <a:avLst/>
              <a:gdLst>
                <a:gd name="T0" fmla="*/ 103 w 103"/>
                <a:gd name="T1" fmla="*/ 10 h 39"/>
                <a:gd name="T2" fmla="*/ 82 w 103"/>
                <a:gd name="T3" fmla="*/ 0 h 39"/>
                <a:gd name="T4" fmla="*/ 28 w 103"/>
                <a:gd name="T5" fmla="*/ 25 h 39"/>
                <a:gd name="T6" fmla="*/ 0 w 103"/>
                <a:gd name="T7" fmla="*/ 18 h 39"/>
                <a:gd name="T8" fmla="*/ 14 w 103"/>
                <a:gd name="T9" fmla="*/ 39 h 39"/>
                <a:gd name="T10" fmla="*/ 82 w 103"/>
                <a:gd name="T11" fmla="*/ 39 h 39"/>
                <a:gd name="T12" fmla="*/ 53 w 103"/>
                <a:gd name="T13" fmla="*/ 32 h 39"/>
                <a:gd name="T14" fmla="*/ 103 w 103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9">
                  <a:moveTo>
                    <a:pt x="103" y="10"/>
                  </a:moveTo>
                  <a:lnTo>
                    <a:pt x="82" y="0"/>
                  </a:lnTo>
                  <a:lnTo>
                    <a:pt x="28" y="25"/>
                  </a:lnTo>
                  <a:lnTo>
                    <a:pt x="0" y="18"/>
                  </a:lnTo>
                  <a:lnTo>
                    <a:pt x="14" y="39"/>
                  </a:lnTo>
                  <a:lnTo>
                    <a:pt x="82" y="39"/>
                  </a:lnTo>
                  <a:lnTo>
                    <a:pt x="53" y="32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" name="Freeform 523"/>
            <p:cNvSpPr>
              <a:spLocks/>
            </p:cNvSpPr>
            <p:nvPr/>
          </p:nvSpPr>
          <p:spPr bwMode="auto">
            <a:xfrm>
              <a:off x="2727" y="2732"/>
              <a:ext cx="103" cy="39"/>
            </a:xfrm>
            <a:custGeom>
              <a:avLst/>
              <a:gdLst>
                <a:gd name="T0" fmla="*/ 103 w 103"/>
                <a:gd name="T1" fmla="*/ 10 h 39"/>
                <a:gd name="T2" fmla="*/ 82 w 103"/>
                <a:gd name="T3" fmla="*/ 0 h 39"/>
                <a:gd name="T4" fmla="*/ 28 w 103"/>
                <a:gd name="T5" fmla="*/ 25 h 39"/>
                <a:gd name="T6" fmla="*/ 0 w 103"/>
                <a:gd name="T7" fmla="*/ 18 h 39"/>
                <a:gd name="T8" fmla="*/ 14 w 103"/>
                <a:gd name="T9" fmla="*/ 39 h 39"/>
                <a:gd name="T10" fmla="*/ 82 w 103"/>
                <a:gd name="T11" fmla="*/ 39 h 39"/>
                <a:gd name="T12" fmla="*/ 53 w 103"/>
                <a:gd name="T13" fmla="*/ 32 h 39"/>
                <a:gd name="T14" fmla="*/ 103 w 103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9">
                  <a:moveTo>
                    <a:pt x="103" y="10"/>
                  </a:moveTo>
                  <a:lnTo>
                    <a:pt x="82" y="0"/>
                  </a:lnTo>
                  <a:lnTo>
                    <a:pt x="28" y="25"/>
                  </a:lnTo>
                  <a:lnTo>
                    <a:pt x="0" y="18"/>
                  </a:lnTo>
                  <a:lnTo>
                    <a:pt x="14" y="39"/>
                  </a:lnTo>
                  <a:lnTo>
                    <a:pt x="82" y="39"/>
                  </a:lnTo>
                  <a:lnTo>
                    <a:pt x="53" y="32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Freeform 524"/>
            <p:cNvSpPr>
              <a:spLocks/>
            </p:cNvSpPr>
            <p:nvPr/>
          </p:nvSpPr>
          <p:spPr bwMode="auto">
            <a:xfrm>
              <a:off x="2734" y="2693"/>
              <a:ext cx="103" cy="32"/>
            </a:xfrm>
            <a:custGeom>
              <a:avLst/>
              <a:gdLst>
                <a:gd name="T0" fmla="*/ 0 w 103"/>
                <a:gd name="T1" fmla="*/ 7 h 32"/>
                <a:gd name="T2" fmla="*/ 21 w 103"/>
                <a:gd name="T3" fmla="*/ 0 h 32"/>
                <a:gd name="T4" fmla="*/ 78 w 103"/>
                <a:gd name="T5" fmla="*/ 21 h 32"/>
                <a:gd name="T6" fmla="*/ 103 w 103"/>
                <a:gd name="T7" fmla="*/ 14 h 32"/>
                <a:gd name="T8" fmla="*/ 89 w 103"/>
                <a:gd name="T9" fmla="*/ 32 h 32"/>
                <a:gd name="T10" fmla="*/ 25 w 103"/>
                <a:gd name="T11" fmla="*/ 32 h 32"/>
                <a:gd name="T12" fmla="*/ 50 w 103"/>
                <a:gd name="T13" fmla="*/ 28 h 32"/>
                <a:gd name="T14" fmla="*/ 0 w 103"/>
                <a:gd name="T1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103" y="14"/>
                  </a:lnTo>
                  <a:lnTo>
                    <a:pt x="89" y="32"/>
                  </a:lnTo>
                  <a:lnTo>
                    <a:pt x="25" y="32"/>
                  </a:lnTo>
                  <a:lnTo>
                    <a:pt x="50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Freeform 525"/>
            <p:cNvSpPr>
              <a:spLocks/>
            </p:cNvSpPr>
            <p:nvPr/>
          </p:nvSpPr>
          <p:spPr bwMode="auto">
            <a:xfrm>
              <a:off x="2734" y="2693"/>
              <a:ext cx="103" cy="32"/>
            </a:xfrm>
            <a:custGeom>
              <a:avLst/>
              <a:gdLst>
                <a:gd name="T0" fmla="*/ 0 w 103"/>
                <a:gd name="T1" fmla="*/ 7 h 32"/>
                <a:gd name="T2" fmla="*/ 21 w 103"/>
                <a:gd name="T3" fmla="*/ 0 h 32"/>
                <a:gd name="T4" fmla="*/ 78 w 103"/>
                <a:gd name="T5" fmla="*/ 21 h 32"/>
                <a:gd name="T6" fmla="*/ 103 w 103"/>
                <a:gd name="T7" fmla="*/ 14 h 32"/>
                <a:gd name="T8" fmla="*/ 89 w 103"/>
                <a:gd name="T9" fmla="*/ 32 h 32"/>
                <a:gd name="T10" fmla="*/ 25 w 103"/>
                <a:gd name="T11" fmla="*/ 32 h 32"/>
                <a:gd name="T12" fmla="*/ 50 w 103"/>
                <a:gd name="T13" fmla="*/ 28 h 32"/>
                <a:gd name="T14" fmla="*/ 0 w 103"/>
                <a:gd name="T1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103" y="14"/>
                  </a:lnTo>
                  <a:lnTo>
                    <a:pt x="89" y="32"/>
                  </a:lnTo>
                  <a:lnTo>
                    <a:pt x="25" y="32"/>
                  </a:lnTo>
                  <a:lnTo>
                    <a:pt x="50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4" name="Freeform 526"/>
            <p:cNvSpPr>
              <a:spLocks/>
            </p:cNvSpPr>
            <p:nvPr/>
          </p:nvSpPr>
          <p:spPr bwMode="auto">
            <a:xfrm>
              <a:off x="2837" y="2739"/>
              <a:ext cx="100" cy="32"/>
            </a:xfrm>
            <a:custGeom>
              <a:avLst/>
              <a:gdLst>
                <a:gd name="T0" fmla="*/ 100 w 100"/>
                <a:gd name="T1" fmla="*/ 25 h 32"/>
                <a:gd name="T2" fmla="*/ 79 w 100"/>
                <a:gd name="T3" fmla="*/ 32 h 32"/>
                <a:gd name="T4" fmla="*/ 25 w 100"/>
                <a:gd name="T5" fmla="*/ 11 h 32"/>
                <a:gd name="T6" fmla="*/ 0 w 100"/>
                <a:gd name="T7" fmla="*/ 18 h 32"/>
                <a:gd name="T8" fmla="*/ 11 w 100"/>
                <a:gd name="T9" fmla="*/ 0 h 32"/>
                <a:gd name="T10" fmla="*/ 79 w 100"/>
                <a:gd name="T11" fmla="*/ 0 h 32"/>
                <a:gd name="T12" fmla="*/ 50 w 100"/>
                <a:gd name="T13" fmla="*/ 3 h 32"/>
                <a:gd name="T14" fmla="*/ 100 w 100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2">
                  <a:moveTo>
                    <a:pt x="100" y="25"/>
                  </a:moveTo>
                  <a:lnTo>
                    <a:pt x="79" y="32"/>
                  </a:lnTo>
                  <a:lnTo>
                    <a:pt x="25" y="11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79" y="0"/>
                  </a:lnTo>
                  <a:lnTo>
                    <a:pt x="50" y="3"/>
                  </a:lnTo>
                  <a:lnTo>
                    <a:pt x="1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Freeform 527"/>
            <p:cNvSpPr>
              <a:spLocks/>
            </p:cNvSpPr>
            <p:nvPr/>
          </p:nvSpPr>
          <p:spPr bwMode="auto">
            <a:xfrm>
              <a:off x="2837" y="2739"/>
              <a:ext cx="100" cy="32"/>
            </a:xfrm>
            <a:custGeom>
              <a:avLst/>
              <a:gdLst>
                <a:gd name="T0" fmla="*/ 100 w 100"/>
                <a:gd name="T1" fmla="*/ 25 h 32"/>
                <a:gd name="T2" fmla="*/ 79 w 100"/>
                <a:gd name="T3" fmla="*/ 32 h 32"/>
                <a:gd name="T4" fmla="*/ 25 w 100"/>
                <a:gd name="T5" fmla="*/ 11 h 32"/>
                <a:gd name="T6" fmla="*/ 0 w 100"/>
                <a:gd name="T7" fmla="*/ 18 h 32"/>
                <a:gd name="T8" fmla="*/ 11 w 100"/>
                <a:gd name="T9" fmla="*/ 0 h 32"/>
                <a:gd name="T10" fmla="*/ 79 w 100"/>
                <a:gd name="T11" fmla="*/ 0 h 32"/>
                <a:gd name="T12" fmla="*/ 50 w 100"/>
                <a:gd name="T13" fmla="*/ 3 h 32"/>
                <a:gd name="T14" fmla="*/ 100 w 100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2">
                  <a:moveTo>
                    <a:pt x="100" y="25"/>
                  </a:moveTo>
                  <a:lnTo>
                    <a:pt x="79" y="32"/>
                  </a:lnTo>
                  <a:lnTo>
                    <a:pt x="25" y="11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79" y="0"/>
                  </a:lnTo>
                  <a:lnTo>
                    <a:pt x="50" y="3"/>
                  </a:lnTo>
                  <a:lnTo>
                    <a:pt x="1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" name="Freeform 528"/>
            <p:cNvSpPr>
              <a:spLocks/>
            </p:cNvSpPr>
            <p:nvPr/>
          </p:nvSpPr>
          <p:spPr bwMode="auto">
            <a:xfrm>
              <a:off x="2762" y="2824"/>
              <a:ext cx="147" cy="143"/>
            </a:xfrm>
            <a:custGeom>
              <a:avLst/>
              <a:gdLst>
                <a:gd name="T0" fmla="*/ 132 w 147"/>
                <a:gd name="T1" fmla="*/ 143 h 143"/>
                <a:gd name="T2" fmla="*/ 97 w 147"/>
                <a:gd name="T3" fmla="*/ 71 h 143"/>
                <a:gd name="T4" fmla="*/ 147 w 147"/>
                <a:gd name="T5" fmla="*/ 7 h 143"/>
                <a:gd name="T6" fmla="*/ 75 w 147"/>
                <a:gd name="T7" fmla="*/ 47 h 143"/>
                <a:gd name="T8" fmla="*/ 15 w 147"/>
                <a:gd name="T9" fmla="*/ 0 h 143"/>
                <a:gd name="T10" fmla="*/ 50 w 147"/>
                <a:gd name="T11" fmla="*/ 68 h 143"/>
                <a:gd name="T12" fmla="*/ 0 w 147"/>
                <a:gd name="T13" fmla="*/ 132 h 143"/>
                <a:gd name="T14" fmla="*/ 72 w 147"/>
                <a:gd name="T15" fmla="*/ 96 h 143"/>
                <a:gd name="T16" fmla="*/ 132 w 147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43">
                  <a:moveTo>
                    <a:pt x="132" y="143"/>
                  </a:moveTo>
                  <a:lnTo>
                    <a:pt x="97" y="71"/>
                  </a:lnTo>
                  <a:lnTo>
                    <a:pt x="147" y="7"/>
                  </a:lnTo>
                  <a:lnTo>
                    <a:pt x="75" y="47"/>
                  </a:lnTo>
                  <a:lnTo>
                    <a:pt x="15" y="0"/>
                  </a:lnTo>
                  <a:lnTo>
                    <a:pt x="50" y="68"/>
                  </a:lnTo>
                  <a:lnTo>
                    <a:pt x="0" y="132"/>
                  </a:lnTo>
                  <a:lnTo>
                    <a:pt x="72" y="96"/>
                  </a:lnTo>
                  <a:lnTo>
                    <a:pt x="132" y="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Freeform 529"/>
            <p:cNvSpPr>
              <a:spLocks/>
            </p:cNvSpPr>
            <p:nvPr/>
          </p:nvSpPr>
          <p:spPr bwMode="auto">
            <a:xfrm>
              <a:off x="2759" y="2824"/>
              <a:ext cx="150" cy="143"/>
            </a:xfrm>
            <a:custGeom>
              <a:avLst/>
              <a:gdLst>
                <a:gd name="T0" fmla="*/ 135 w 150"/>
                <a:gd name="T1" fmla="*/ 143 h 143"/>
                <a:gd name="T2" fmla="*/ 100 w 150"/>
                <a:gd name="T3" fmla="*/ 71 h 143"/>
                <a:gd name="T4" fmla="*/ 150 w 150"/>
                <a:gd name="T5" fmla="*/ 7 h 143"/>
                <a:gd name="T6" fmla="*/ 78 w 150"/>
                <a:gd name="T7" fmla="*/ 47 h 143"/>
                <a:gd name="T8" fmla="*/ 18 w 150"/>
                <a:gd name="T9" fmla="*/ 0 h 143"/>
                <a:gd name="T10" fmla="*/ 53 w 150"/>
                <a:gd name="T11" fmla="*/ 71 h 143"/>
                <a:gd name="T12" fmla="*/ 0 w 150"/>
                <a:gd name="T13" fmla="*/ 136 h 143"/>
                <a:gd name="T14" fmla="*/ 75 w 150"/>
                <a:gd name="T15" fmla="*/ 96 h 143"/>
                <a:gd name="T16" fmla="*/ 135 w 150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43">
                  <a:moveTo>
                    <a:pt x="135" y="143"/>
                  </a:moveTo>
                  <a:lnTo>
                    <a:pt x="100" y="71"/>
                  </a:lnTo>
                  <a:lnTo>
                    <a:pt x="150" y="7"/>
                  </a:lnTo>
                  <a:lnTo>
                    <a:pt x="78" y="47"/>
                  </a:lnTo>
                  <a:lnTo>
                    <a:pt x="18" y="0"/>
                  </a:lnTo>
                  <a:lnTo>
                    <a:pt x="53" y="71"/>
                  </a:lnTo>
                  <a:lnTo>
                    <a:pt x="0" y="136"/>
                  </a:lnTo>
                  <a:lnTo>
                    <a:pt x="75" y="96"/>
                  </a:lnTo>
                  <a:lnTo>
                    <a:pt x="135" y="14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Freeform 530"/>
            <p:cNvSpPr>
              <a:spLocks/>
            </p:cNvSpPr>
            <p:nvPr/>
          </p:nvSpPr>
          <p:spPr bwMode="auto">
            <a:xfrm>
              <a:off x="2723" y="2810"/>
              <a:ext cx="218" cy="164"/>
            </a:xfrm>
            <a:custGeom>
              <a:avLst/>
              <a:gdLst>
                <a:gd name="T0" fmla="*/ 218 w 218"/>
                <a:gd name="T1" fmla="*/ 82 h 164"/>
                <a:gd name="T2" fmla="*/ 129 w 218"/>
                <a:gd name="T3" fmla="*/ 68 h 164"/>
                <a:gd name="T4" fmla="*/ 107 w 218"/>
                <a:gd name="T5" fmla="*/ 0 h 164"/>
                <a:gd name="T6" fmla="*/ 89 w 218"/>
                <a:gd name="T7" fmla="*/ 68 h 164"/>
                <a:gd name="T8" fmla="*/ 0 w 218"/>
                <a:gd name="T9" fmla="*/ 82 h 164"/>
                <a:gd name="T10" fmla="*/ 89 w 218"/>
                <a:gd name="T11" fmla="*/ 96 h 164"/>
                <a:gd name="T12" fmla="*/ 107 w 218"/>
                <a:gd name="T13" fmla="*/ 164 h 164"/>
                <a:gd name="T14" fmla="*/ 129 w 218"/>
                <a:gd name="T15" fmla="*/ 96 h 164"/>
                <a:gd name="T16" fmla="*/ 218 w 218"/>
                <a:gd name="T17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64">
                  <a:moveTo>
                    <a:pt x="218" y="82"/>
                  </a:moveTo>
                  <a:lnTo>
                    <a:pt x="129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9" y="96"/>
                  </a:lnTo>
                  <a:lnTo>
                    <a:pt x="218" y="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" name="Freeform 531"/>
            <p:cNvSpPr>
              <a:spLocks/>
            </p:cNvSpPr>
            <p:nvPr/>
          </p:nvSpPr>
          <p:spPr bwMode="auto">
            <a:xfrm>
              <a:off x="2723" y="2810"/>
              <a:ext cx="218" cy="164"/>
            </a:xfrm>
            <a:custGeom>
              <a:avLst/>
              <a:gdLst>
                <a:gd name="T0" fmla="*/ 218 w 218"/>
                <a:gd name="T1" fmla="*/ 82 h 164"/>
                <a:gd name="T2" fmla="*/ 129 w 218"/>
                <a:gd name="T3" fmla="*/ 68 h 164"/>
                <a:gd name="T4" fmla="*/ 107 w 218"/>
                <a:gd name="T5" fmla="*/ 0 h 164"/>
                <a:gd name="T6" fmla="*/ 89 w 218"/>
                <a:gd name="T7" fmla="*/ 68 h 164"/>
                <a:gd name="T8" fmla="*/ 0 w 218"/>
                <a:gd name="T9" fmla="*/ 82 h 164"/>
                <a:gd name="T10" fmla="*/ 89 w 218"/>
                <a:gd name="T11" fmla="*/ 96 h 164"/>
                <a:gd name="T12" fmla="*/ 107 w 218"/>
                <a:gd name="T13" fmla="*/ 164 h 164"/>
                <a:gd name="T14" fmla="*/ 129 w 218"/>
                <a:gd name="T15" fmla="*/ 96 h 164"/>
                <a:gd name="T16" fmla="*/ 218 w 218"/>
                <a:gd name="T17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64">
                  <a:moveTo>
                    <a:pt x="218" y="82"/>
                  </a:moveTo>
                  <a:lnTo>
                    <a:pt x="129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9" y="96"/>
                  </a:lnTo>
                  <a:lnTo>
                    <a:pt x="218" y="8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0" name="Line 532"/>
          <p:cNvSpPr>
            <a:spLocks noChangeShapeType="1"/>
          </p:cNvSpPr>
          <p:nvPr/>
        </p:nvSpPr>
        <p:spPr bwMode="auto">
          <a:xfrm flipV="1">
            <a:off x="6151563" y="1673704"/>
            <a:ext cx="644525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1" name="Line 533"/>
          <p:cNvSpPr>
            <a:spLocks noChangeShapeType="1"/>
          </p:cNvSpPr>
          <p:nvPr/>
        </p:nvSpPr>
        <p:spPr bwMode="auto">
          <a:xfrm flipH="1" flipV="1">
            <a:off x="6815138" y="1670529"/>
            <a:ext cx="204787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35" name="Group 537"/>
          <p:cNvGrpSpPr>
            <a:grpSpLocks/>
          </p:cNvGrpSpPr>
          <p:nvPr/>
        </p:nvGrpSpPr>
        <p:grpSpPr bwMode="auto">
          <a:xfrm>
            <a:off x="6627813" y="1538766"/>
            <a:ext cx="365125" cy="234950"/>
            <a:chOff x="3537" y="1975"/>
            <a:chExt cx="1319" cy="775"/>
          </a:xfrm>
        </p:grpSpPr>
        <p:sp>
          <p:nvSpPr>
            <p:cNvPr id="336" name="AutoShape 538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37" name="Group 539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338" name="Oval 540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" name="Rectangle 541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" name="Rectangle 542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" name="Oval 543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2" name="Group 544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345" name="Group 545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355" name="Freeform 546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6" name="Freeform 547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7" name="Freeform 548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8" name="Freeform 549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9" name="Freeform 550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0" name="Freeform 551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1" name="Freeform 552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2" name="Freeform 553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6" name="Group 554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347" name="Freeform 555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" name="Freeform 556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" name="Freeform 557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" name="Freeform 558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1" name="Freeform 559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2" name="Freeform 560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3" name="Freeform 561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4" name="Freeform 562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43" name="Line 563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" name="Line 564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63" name="Group 565"/>
          <p:cNvGrpSpPr>
            <a:grpSpLocks/>
          </p:cNvGrpSpPr>
          <p:nvPr/>
        </p:nvGrpSpPr>
        <p:grpSpPr bwMode="auto">
          <a:xfrm>
            <a:off x="6862763" y="2213454"/>
            <a:ext cx="365125" cy="234950"/>
            <a:chOff x="3537" y="1975"/>
            <a:chExt cx="1319" cy="775"/>
          </a:xfrm>
        </p:grpSpPr>
        <p:sp>
          <p:nvSpPr>
            <p:cNvPr id="364" name="AutoShape 566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65" name="Group 567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366" name="Oval 568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7" name="Rectangle 569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" name="Rectangle 570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" name="Oval 571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70" name="Group 572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373" name="Group 573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383" name="Freeform 574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4" name="Freeform 575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5" name="Freeform 576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6" name="Freeform 577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7" name="Freeform 578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8" name="Freeform 579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9" name="Freeform 580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0" name="Freeform 581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74" name="Group 582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375" name="Freeform 583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6" name="Freeform 584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7" name="Freeform 585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8" name="Freeform 586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9" name="Freeform 587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0" name="Freeform 588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1" name="Freeform 589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2" name="Freeform 590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71" name="Line 591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2" name="Line 592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91" name="Group 593"/>
          <p:cNvGrpSpPr>
            <a:grpSpLocks/>
          </p:cNvGrpSpPr>
          <p:nvPr/>
        </p:nvGrpSpPr>
        <p:grpSpPr bwMode="auto">
          <a:xfrm>
            <a:off x="6000750" y="2181704"/>
            <a:ext cx="365125" cy="234950"/>
            <a:chOff x="3537" y="1975"/>
            <a:chExt cx="1319" cy="775"/>
          </a:xfrm>
        </p:grpSpPr>
        <p:sp>
          <p:nvSpPr>
            <p:cNvPr id="392" name="AutoShape 594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93" name="Group 595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394" name="Oval 596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" name="Rectangle 597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" name="Rectangle 598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" name="Oval 599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98" name="Group 600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401" name="Group 601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411" name="Freeform 602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2" name="Freeform 603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3" name="Freeform 604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4" name="Freeform 605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5" name="Freeform 606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6" name="Freeform 607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7" name="Freeform 608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8" name="Freeform 609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2" name="Group 610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403" name="Freeform 611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4" name="Freeform 612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5" name="Freeform 613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6" name="Freeform 614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7" name="Freeform 615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8" name="Freeform 616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9" name="Freeform 617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0" name="Freeform 618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99" name="Line 619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Line 620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20" name="Line 650"/>
          <p:cNvSpPr>
            <a:spLocks noChangeShapeType="1"/>
          </p:cNvSpPr>
          <p:nvPr/>
        </p:nvSpPr>
        <p:spPr bwMode="auto">
          <a:xfrm>
            <a:off x="3937000" y="2732566"/>
            <a:ext cx="1114425" cy="70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" name="Line 653"/>
          <p:cNvSpPr>
            <a:spLocks noChangeShapeType="1"/>
          </p:cNvSpPr>
          <p:nvPr/>
        </p:nvSpPr>
        <p:spPr bwMode="auto">
          <a:xfrm>
            <a:off x="5068888" y="3424716"/>
            <a:ext cx="1541462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" name="Freeform 654"/>
          <p:cNvSpPr>
            <a:spLocks/>
          </p:cNvSpPr>
          <p:nvPr/>
        </p:nvSpPr>
        <p:spPr bwMode="auto">
          <a:xfrm>
            <a:off x="3234996" y="1684816"/>
            <a:ext cx="3700792" cy="576263"/>
          </a:xfrm>
          <a:custGeom>
            <a:avLst/>
            <a:gdLst>
              <a:gd name="T0" fmla="*/ 0 w 2707"/>
              <a:gd name="T1" fmla="*/ 256 h 363"/>
              <a:gd name="T2" fmla="*/ 1383 w 2707"/>
              <a:gd name="T3" fmla="*/ 18 h 363"/>
              <a:gd name="T4" fmla="*/ 2707 w 2707"/>
              <a:gd name="T5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07" h="363">
                <a:moveTo>
                  <a:pt x="0" y="256"/>
                </a:moveTo>
                <a:cubicBezTo>
                  <a:pt x="466" y="128"/>
                  <a:pt x="932" y="0"/>
                  <a:pt x="1383" y="18"/>
                </a:cubicBezTo>
                <a:cubicBezTo>
                  <a:pt x="1834" y="36"/>
                  <a:pt x="2270" y="199"/>
                  <a:pt x="2707" y="36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3" name="Freeform 655"/>
          <p:cNvSpPr>
            <a:spLocks/>
          </p:cNvSpPr>
          <p:nvPr/>
        </p:nvSpPr>
        <p:spPr bwMode="auto">
          <a:xfrm>
            <a:off x="4375593" y="1989616"/>
            <a:ext cx="1685482" cy="230892"/>
          </a:xfrm>
          <a:custGeom>
            <a:avLst/>
            <a:gdLst>
              <a:gd name="T0" fmla="*/ 0 w 1473"/>
              <a:gd name="T1" fmla="*/ 89 h 130"/>
              <a:gd name="T2" fmla="*/ 716 w 1473"/>
              <a:gd name="T3" fmla="*/ 7 h 130"/>
              <a:gd name="T4" fmla="*/ 1473 w 1473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3" h="130">
                <a:moveTo>
                  <a:pt x="0" y="89"/>
                </a:moveTo>
                <a:cubicBezTo>
                  <a:pt x="235" y="44"/>
                  <a:pt x="471" y="0"/>
                  <a:pt x="716" y="7"/>
                </a:cubicBezTo>
                <a:cubicBezTo>
                  <a:pt x="961" y="14"/>
                  <a:pt x="1217" y="72"/>
                  <a:pt x="1473" y="1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4" name="Text Box 657"/>
          <p:cNvSpPr txBox="1">
            <a:spLocks noChangeArrowheads="1"/>
          </p:cNvSpPr>
          <p:nvPr/>
        </p:nvSpPr>
        <p:spPr bwMode="auto">
          <a:xfrm>
            <a:off x="695683" y="2617780"/>
            <a:ext cx="1044575" cy="466725"/>
          </a:xfrm>
          <a:prstGeom prst="rect">
            <a:avLst/>
          </a:prstGeom>
          <a:solidFill>
            <a:srgbClr val="A6B6D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VNT Manager</a:t>
            </a:r>
          </a:p>
        </p:txBody>
      </p:sp>
      <p:pic>
        <p:nvPicPr>
          <p:cNvPr id="43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68">
            <a:off x="1900930" y="2916484"/>
            <a:ext cx="1246942" cy="8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" name="TextBox 432"/>
          <p:cNvSpPr txBox="1"/>
          <p:nvPr/>
        </p:nvSpPr>
        <p:spPr>
          <a:xfrm>
            <a:off x="2403527" y="3178953"/>
            <a:ext cx="551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PCE</a:t>
            </a:r>
            <a:endParaRPr lang="en-GB" sz="1200" b="1" dirty="0"/>
          </a:p>
        </p:txBody>
      </p:sp>
      <p:sp>
        <p:nvSpPr>
          <p:cNvPr id="434" name="Content Placeholder 433"/>
          <p:cNvSpPr>
            <a:spLocks noGrp="1"/>
          </p:cNvSpPr>
          <p:nvPr>
            <p:ph sz="quarter" idx="10"/>
          </p:nvPr>
        </p:nvSpPr>
        <p:spPr>
          <a:xfrm>
            <a:off x="366616" y="3978954"/>
            <a:ext cx="8229600" cy="2166351"/>
          </a:xfrm>
        </p:spPr>
        <p:txBody>
          <a:bodyPr>
            <a:normAutofit/>
          </a:bodyPr>
          <a:lstStyle/>
          <a:p>
            <a:r>
              <a:rPr lang="en-GB" dirty="0" smtClean="0"/>
              <a:t>A PCE for each network</a:t>
            </a:r>
          </a:p>
          <a:p>
            <a:pPr lvl="1"/>
            <a:r>
              <a:rPr lang="en-GB" dirty="0" smtClean="0"/>
              <a:t>Hides topology of one network from the other network</a:t>
            </a:r>
          </a:p>
          <a:p>
            <a:r>
              <a:rPr lang="en-GB" dirty="0" smtClean="0"/>
              <a:t>Higher layer PCE reports absent connectivity in higher layer to Virtual Network Topology Manager</a:t>
            </a:r>
          </a:p>
          <a:p>
            <a:r>
              <a:rPr lang="en-GB" dirty="0" smtClean="0"/>
              <a:t>VNTM consults lower layer PCE and then provisions connectivity</a:t>
            </a:r>
            <a:endParaRPr lang="en-GB" dirty="0"/>
          </a:p>
        </p:txBody>
      </p:sp>
      <p:pic>
        <p:nvPicPr>
          <p:cNvPr id="43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68">
            <a:off x="439690" y="1320774"/>
            <a:ext cx="1246942" cy="8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" name="TextBox 435"/>
          <p:cNvSpPr txBox="1"/>
          <p:nvPr/>
        </p:nvSpPr>
        <p:spPr>
          <a:xfrm>
            <a:off x="942287" y="1583243"/>
            <a:ext cx="551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PCE</a:t>
            </a:r>
            <a:endParaRPr lang="en-GB" sz="1200" b="1" dirty="0"/>
          </a:p>
        </p:txBody>
      </p:sp>
      <p:sp>
        <p:nvSpPr>
          <p:cNvPr id="427" name="AutoShape 660"/>
          <p:cNvSpPr>
            <a:spLocks noChangeArrowheads="1"/>
          </p:cNvSpPr>
          <p:nvPr/>
        </p:nvSpPr>
        <p:spPr bwMode="auto">
          <a:xfrm>
            <a:off x="229588" y="1582420"/>
            <a:ext cx="327025" cy="1266825"/>
          </a:xfrm>
          <a:prstGeom prst="curvedRightArrow">
            <a:avLst>
              <a:gd name="adj1" fmla="val 29322"/>
              <a:gd name="adj2" fmla="val 10679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8" name="Freeform 437"/>
          <p:cNvSpPr/>
          <p:nvPr/>
        </p:nvSpPr>
        <p:spPr bwMode="auto">
          <a:xfrm>
            <a:off x="1398494" y="1236209"/>
            <a:ext cx="1196788" cy="242967"/>
          </a:xfrm>
          <a:custGeom>
            <a:avLst/>
            <a:gdLst>
              <a:gd name="connsiteX0" fmla="*/ 1196788 w 1196788"/>
              <a:gd name="connsiteY0" fmla="*/ 175732 h 242967"/>
              <a:gd name="connsiteX1" fmla="*/ 632012 w 1196788"/>
              <a:gd name="connsiteY1" fmla="*/ 920 h 242967"/>
              <a:gd name="connsiteX2" fmla="*/ 0 w 1196788"/>
              <a:gd name="connsiteY2" fmla="*/ 242967 h 2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6788" h="242967">
                <a:moveTo>
                  <a:pt x="1196788" y="175732"/>
                </a:moveTo>
                <a:cubicBezTo>
                  <a:pt x="1014132" y="82723"/>
                  <a:pt x="831477" y="-10286"/>
                  <a:pt x="632012" y="920"/>
                </a:cubicBezTo>
                <a:cubicBezTo>
                  <a:pt x="432547" y="12126"/>
                  <a:pt x="216273" y="127546"/>
                  <a:pt x="0" y="242967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" name="Freeform 438"/>
          <p:cNvSpPr/>
          <p:nvPr/>
        </p:nvSpPr>
        <p:spPr bwMode="auto">
          <a:xfrm>
            <a:off x="1748118" y="2513680"/>
            <a:ext cx="1909482" cy="242967"/>
          </a:xfrm>
          <a:custGeom>
            <a:avLst/>
            <a:gdLst>
              <a:gd name="connsiteX0" fmla="*/ 0 w 1909482"/>
              <a:gd name="connsiteY0" fmla="*/ 242967 h 242967"/>
              <a:gd name="connsiteX1" fmla="*/ 779929 w 1909482"/>
              <a:gd name="connsiteY1" fmla="*/ 920 h 242967"/>
              <a:gd name="connsiteX2" fmla="*/ 1909482 w 1909482"/>
              <a:gd name="connsiteY2" fmla="*/ 175732 h 2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482" h="242967">
                <a:moveTo>
                  <a:pt x="0" y="242967"/>
                </a:moveTo>
                <a:cubicBezTo>
                  <a:pt x="230841" y="127546"/>
                  <a:pt x="461682" y="12126"/>
                  <a:pt x="779929" y="920"/>
                </a:cubicBezTo>
                <a:cubicBezTo>
                  <a:pt x="1098176" y="-10286"/>
                  <a:pt x="1503829" y="82723"/>
                  <a:pt x="1909482" y="175732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" name="Freeform 439"/>
          <p:cNvSpPr/>
          <p:nvPr/>
        </p:nvSpPr>
        <p:spPr bwMode="auto">
          <a:xfrm>
            <a:off x="3116674" y="3536576"/>
            <a:ext cx="877101" cy="243424"/>
          </a:xfrm>
          <a:custGeom>
            <a:avLst/>
            <a:gdLst>
              <a:gd name="connsiteX0" fmla="*/ 1143000 w 1143000"/>
              <a:gd name="connsiteY0" fmla="*/ 80683 h 243424"/>
              <a:gd name="connsiteX1" fmla="*/ 564777 w 1143000"/>
              <a:gd name="connsiteY1" fmla="*/ 242048 h 243424"/>
              <a:gd name="connsiteX2" fmla="*/ 0 w 1143000"/>
              <a:gd name="connsiteY2" fmla="*/ 0 h 24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243424">
                <a:moveTo>
                  <a:pt x="1143000" y="80683"/>
                </a:moveTo>
                <a:cubicBezTo>
                  <a:pt x="949138" y="168089"/>
                  <a:pt x="755277" y="255495"/>
                  <a:pt x="564777" y="242048"/>
                </a:cubicBezTo>
                <a:cubicBezTo>
                  <a:pt x="374277" y="228601"/>
                  <a:pt x="187138" y="114300"/>
                  <a:pt x="0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" name="Freeform 440"/>
          <p:cNvSpPr/>
          <p:nvPr/>
        </p:nvSpPr>
        <p:spPr bwMode="auto">
          <a:xfrm>
            <a:off x="1193134" y="3133165"/>
            <a:ext cx="823925" cy="463813"/>
          </a:xfrm>
          <a:custGeom>
            <a:avLst/>
            <a:gdLst>
              <a:gd name="connsiteX0" fmla="*/ 3654 w 823925"/>
              <a:gd name="connsiteY0" fmla="*/ 0 h 463813"/>
              <a:gd name="connsiteX1" fmla="*/ 124678 w 823925"/>
              <a:gd name="connsiteY1" fmla="*/ 430306 h 463813"/>
              <a:gd name="connsiteX2" fmla="*/ 823925 w 823925"/>
              <a:gd name="connsiteY2" fmla="*/ 403411 h 46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925" h="463813">
                <a:moveTo>
                  <a:pt x="3654" y="0"/>
                </a:moveTo>
                <a:cubicBezTo>
                  <a:pt x="-4190" y="181535"/>
                  <a:pt x="-12034" y="363071"/>
                  <a:pt x="124678" y="430306"/>
                </a:cubicBezTo>
                <a:cubicBezTo>
                  <a:pt x="261390" y="497541"/>
                  <a:pt x="542657" y="450476"/>
                  <a:pt x="823925" y="403411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41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Perhaps the Client Can be in Both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6616" y="3072384"/>
            <a:ext cx="8229600" cy="32552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This is a variation of the UNI model</a:t>
            </a:r>
          </a:p>
          <a:p>
            <a:pPr lvl="1"/>
            <a:r>
              <a:rPr lang="en-GB" dirty="0" smtClean="0"/>
              <a:t>The UNI is </a:t>
            </a:r>
            <a:r>
              <a:rPr lang="en-GB" b="1" dirty="0" smtClean="0"/>
              <a:t>within</a:t>
            </a:r>
            <a:r>
              <a:rPr lang="en-GB" dirty="0" smtClean="0"/>
              <a:t> the node</a:t>
            </a:r>
          </a:p>
          <a:p>
            <a:r>
              <a:rPr lang="en-GB" dirty="0" smtClean="0"/>
              <a:t>Only the edge nodes need to be aware of the core network</a:t>
            </a:r>
          </a:p>
          <a:p>
            <a:pPr lvl="1"/>
            <a:r>
              <a:rPr lang="en-GB" dirty="0" smtClean="0"/>
              <a:t>The edge node can make choices about the path across the server network</a:t>
            </a:r>
          </a:p>
          <a:p>
            <a:pPr lvl="1"/>
            <a:r>
              <a:rPr lang="en-GB" dirty="0" smtClean="0"/>
              <a:t>The edge node could determine potential connectivity and advertise as potential links in the client network</a:t>
            </a:r>
          </a:p>
          <a:p>
            <a:r>
              <a:rPr lang="en-GB" dirty="0" smtClean="0"/>
              <a:t>But…</a:t>
            </a:r>
          </a:p>
          <a:p>
            <a:pPr lvl="1"/>
            <a:r>
              <a:rPr lang="en-GB" dirty="0" smtClean="0"/>
              <a:t>It doesn’t help planning end-to-end paths</a:t>
            </a:r>
          </a:p>
          <a:p>
            <a:pPr lvl="1"/>
            <a:r>
              <a:rPr lang="en-GB" dirty="0" smtClean="0"/>
              <a:t>The edge node (probably a router) needs to be aware of</a:t>
            </a:r>
          </a:p>
          <a:p>
            <a:pPr lvl="2"/>
            <a:r>
              <a:rPr lang="en-GB" dirty="0" smtClean="0"/>
              <a:t>All server technologies</a:t>
            </a:r>
          </a:p>
          <a:p>
            <a:pPr lvl="2"/>
            <a:r>
              <a:rPr lang="en-GB" dirty="0" smtClean="0"/>
              <a:t>Complex TE parameters (such as optical constraints)</a:t>
            </a:r>
          </a:p>
          <a:p>
            <a:pPr lvl="2"/>
            <a:r>
              <a:rPr lang="en-GB" dirty="0" smtClean="0"/>
              <a:t>All vendor-specific issues in the server network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73689" y="1965772"/>
            <a:ext cx="5544616" cy="936104"/>
            <a:chOff x="1547664" y="4149080"/>
            <a:chExt cx="2592288" cy="1512168"/>
          </a:xfrm>
          <a:solidFill>
            <a:schemeClr val="bg1">
              <a:lumMod val="75000"/>
            </a:schemeClr>
          </a:solidFill>
        </p:grpSpPr>
        <p:sp>
          <p:nvSpPr>
            <p:cNvPr id="5" name="Cloud Callout 4"/>
            <p:cNvSpPr/>
            <p:nvPr/>
          </p:nvSpPr>
          <p:spPr bwMode="auto">
            <a:xfrm>
              <a:off x="1547664" y="4149080"/>
              <a:ext cx="2592288" cy="1512168"/>
            </a:xfrm>
            <a:prstGeom prst="cloudCallout">
              <a:avLst>
                <a:gd name="adj1" fmla="val -1616"/>
                <a:gd name="adj2" fmla="val 122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979712" y="4797152"/>
              <a:ext cx="936104" cy="576064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ea typeface="MS PGothic" pitchFamily="50" charset="-128"/>
              </a:endParaRPr>
            </a:p>
          </p:txBody>
        </p:sp>
      </p:grpSp>
      <p:grpSp>
        <p:nvGrpSpPr>
          <p:cNvPr id="7" name="Group 1440"/>
          <p:cNvGrpSpPr>
            <a:grpSpLocks/>
          </p:cNvGrpSpPr>
          <p:nvPr/>
        </p:nvGrpSpPr>
        <p:grpSpPr bwMode="auto">
          <a:xfrm>
            <a:off x="2411413" y="1760464"/>
            <a:ext cx="395287" cy="411162"/>
            <a:chOff x="2398" y="3113"/>
            <a:chExt cx="314" cy="334"/>
          </a:xfrm>
        </p:grpSpPr>
        <p:sp>
          <p:nvSpPr>
            <p:cNvPr id="8" name="Freeform 1441"/>
            <p:cNvSpPr>
              <a:spLocks/>
            </p:cNvSpPr>
            <p:nvPr/>
          </p:nvSpPr>
          <p:spPr bwMode="auto">
            <a:xfrm>
              <a:off x="2402" y="3340"/>
              <a:ext cx="310" cy="107"/>
            </a:xfrm>
            <a:custGeom>
              <a:avLst/>
              <a:gdLst>
                <a:gd name="T0" fmla="*/ 310 w 310"/>
                <a:gd name="T1" fmla="*/ 54 h 107"/>
                <a:gd name="T2" fmla="*/ 303 w 310"/>
                <a:gd name="T3" fmla="*/ 68 h 107"/>
                <a:gd name="T4" fmla="*/ 285 w 310"/>
                <a:gd name="T5" fmla="*/ 82 h 107"/>
                <a:gd name="T6" fmla="*/ 253 w 310"/>
                <a:gd name="T7" fmla="*/ 96 h 107"/>
                <a:gd name="T8" fmla="*/ 210 w 310"/>
                <a:gd name="T9" fmla="*/ 104 h 107"/>
                <a:gd name="T10" fmla="*/ 168 w 310"/>
                <a:gd name="T11" fmla="*/ 107 h 107"/>
                <a:gd name="T12" fmla="*/ 118 w 310"/>
                <a:gd name="T13" fmla="*/ 107 h 107"/>
                <a:gd name="T14" fmla="*/ 75 w 310"/>
                <a:gd name="T15" fmla="*/ 100 h 107"/>
                <a:gd name="T16" fmla="*/ 39 w 310"/>
                <a:gd name="T17" fmla="*/ 89 h 107"/>
                <a:gd name="T18" fmla="*/ 14 w 310"/>
                <a:gd name="T19" fmla="*/ 75 h 107"/>
                <a:gd name="T20" fmla="*/ 0 w 310"/>
                <a:gd name="T21" fmla="*/ 61 h 107"/>
                <a:gd name="T22" fmla="*/ 0 w 310"/>
                <a:gd name="T23" fmla="*/ 43 h 107"/>
                <a:gd name="T24" fmla="*/ 14 w 310"/>
                <a:gd name="T25" fmla="*/ 29 h 107"/>
                <a:gd name="T26" fmla="*/ 39 w 310"/>
                <a:gd name="T27" fmla="*/ 15 h 107"/>
                <a:gd name="T28" fmla="*/ 75 w 310"/>
                <a:gd name="T29" fmla="*/ 7 h 107"/>
                <a:gd name="T30" fmla="*/ 118 w 310"/>
                <a:gd name="T31" fmla="*/ 0 h 107"/>
                <a:gd name="T32" fmla="*/ 168 w 310"/>
                <a:gd name="T33" fmla="*/ 0 h 107"/>
                <a:gd name="T34" fmla="*/ 210 w 310"/>
                <a:gd name="T35" fmla="*/ 4 h 107"/>
                <a:gd name="T36" fmla="*/ 253 w 310"/>
                <a:gd name="T37" fmla="*/ 11 h 107"/>
                <a:gd name="T38" fmla="*/ 285 w 310"/>
                <a:gd name="T39" fmla="*/ 22 h 107"/>
                <a:gd name="T40" fmla="*/ 303 w 310"/>
                <a:gd name="T41" fmla="*/ 36 h 107"/>
                <a:gd name="T42" fmla="*/ 310 w 310"/>
                <a:gd name="T43" fmla="*/ 54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7">
                  <a:moveTo>
                    <a:pt x="310" y="54"/>
                  </a:moveTo>
                  <a:lnTo>
                    <a:pt x="303" y="68"/>
                  </a:lnTo>
                  <a:lnTo>
                    <a:pt x="285" y="82"/>
                  </a:lnTo>
                  <a:lnTo>
                    <a:pt x="253" y="96"/>
                  </a:lnTo>
                  <a:lnTo>
                    <a:pt x="210" y="104"/>
                  </a:lnTo>
                  <a:lnTo>
                    <a:pt x="168" y="107"/>
                  </a:lnTo>
                  <a:lnTo>
                    <a:pt x="118" y="107"/>
                  </a:lnTo>
                  <a:lnTo>
                    <a:pt x="75" y="100"/>
                  </a:lnTo>
                  <a:lnTo>
                    <a:pt x="39" y="89"/>
                  </a:lnTo>
                  <a:lnTo>
                    <a:pt x="14" y="75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39" y="15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4"/>
                  </a:lnTo>
                  <a:lnTo>
                    <a:pt x="253" y="11"/>
                  </a:lnTo>
                  <a:lnTo>
                    <a:pt x="285" y="22"/>
                  </a:lnTo>
                  <a:lnTo>
                    <a:pt x="303" y="36"/>
                  </a:lnTo>
                  <a:lnTo>
                    <a:pt x="310" y="54"/>
                  </a:lnTo>
                  <a:close/>
                </a:path>
              </a:pathLst>
            </a:custGeom>
            <a:solidFill>
              <a:srgbClr val="0078AA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Rectangle 1442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" name="Rectangle 1443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1" name="Freeform 1444"/>
            <p:cNvSpPr>
              <a:spLocks/>
            </p:cNvSpPr>
            <p:nvPr/>
          </p:nvSpPr>
          <p:spPr bwMode="auto">
            <a:xfrm>
              <a:off x="2402" y="3113"/>
              <a:ext cx="310" cy="106"/>
            </a:xfrm>
            <a:custGeom>
              <a:avLst/>
              <a:gdLst>
                <a:gd name="T0" fmla="*/ 310 w 310"/>
                <a:gd name="T1" fmla="*/ 53 h 106"/>
                <a:gd name="T2" fmla="*/ 303 w 310"/>
                <a:gd name="T3" fmla="*/ 67 h 106"/>
                <a:gd name="T4" fmla="*/ 285 w 310"/>
                <a:gd name="T5" fmla="*/ 81 h 106"/>
                <a:gd name="T6" fmla="*/ 253 w 310"/>
                <a:gd name="T7" fmla="*/ 96 h 106"/>
                <a:gd name="T8" fmla="*/ 210 w 310"/>
                <a:gd name="T9" fmla="*/ 103 h 106"/>
                <a:gd name="T10" fmla="*/ 168 w 310"/>
                <a:gd name="T11" fmla="*/ 106 h 106"/>
                <a:gd name="T12" fmla="*/ 118 w 310"/>
                <a:gd name="T13" fmla="*/ 106 h 106"/>
                <a:gd name="T14" fmla="*/ 75 w 310"/>
                <a:gd name="T15" fmla="*/ 99 h 106"/>
                <a:gd name="T16" fmla="*/ 39 w 310"/>
                <a:gd name="T17" fmla="*/ 89 h 106"/>
                <a:gd name="T18" fmla="*/ 14 w 310"/>
                <a:gd name="T19" fmla="*/ 74 h 106"/>
                <a:gd name="T20" fmla="*/ 0 w 310"/>
                <a:gd name="T21" fmla="*/ 60 h 106"/>
                <a:gd name="T22" fmla="*/ 0 w 310"/>
                <a:gd name="T23" fmla="*/ 42 h 106"/>
                <a:gd name="T24" fmla="*/ 14 w 310"/>
                <a:gd name="T25" fmla="*/ 28 h 106"/>
                <a:gd name="T26" fmla="*/ 39 w 310"/>
                <a:gd name="T27" fmla="*/ 14 h 106"/>
                <a:gd name="T28" fmla="*/ 75 w 310"/>
                <a:gd name="T29" fmla="*/ 7 h 106"/>
                <a:gd name="T30" fmla="*/ 118 w 310"/>
                <a:gd name="T31" fmla="*/ 0 h 106"/>
                <a:gd name="T32" fmla="*/ 168 w 310"/>
                <a:gd name="T33" fmla="*/ 0 h 106"/>
                <a:gd name="T34" fmla="*/ 210 w 310"/>
                <a:gd name="T35" fmla="*/ 3 h 106"/>
                <a:gd name="T36" fmla="*/ 253 w 310"/>
                <a:gd name="T37" fmla="*/ 10 h 106"/>
                <a:gd name="T38" fmla="*/ 285 w 310"/>
                <a:gd name="T39" fmla="*/ 21 h 106"/>
                <a:gd name="T40" fmla="*/ 303 w 310"/>
                <a:gd name="T41" fmla="*/ 35 h 106"/>
                <a:gd name="T42" fmla="*/ 310 w 310"/>
                <a:gd name="T43" fmla="*/ 53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6">
                  <a:moveTo>
                    <a:pt x="310" y="53"/>
                  </a:moveTo>
                  <a:lnTo>
                    <a:pt x="303" y="67"/>
                  </a:lnTo>
                  <a:lnTo>
                    <a:pt x="285" y="81"/>
                  </a:lnTo>
                  <a:lnTo>
                    <a:pt x="253" y="96"/>
                  </a:lnTo>
                  <a:lnTo>
                    <a:pt x="210" y="103"/>
                  </a:lnTo>
                  <a:lnTo>
                    <a:pt x="168" y="106"/>
                  </a:lnTo>
                  <a:lnTo>
                    <a:pt x="118" y="106"/>
                  </a:lnTo>
                  <a:lnTo>
                    <a:pt x="75" y="99"/>
                  </a:lnTo>
                  <a:lnTo>
                    <a:pt x="39" y="89"/>
                  </a:lnTo>
                  <a:lnTo>
                    <a:pt x="14" y="74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14" y="28"/>
                  </a:lnTo>
                  <a:lnTo>
                    <a:pt x="39" y="14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3"/>
                  </a:lnTo>
                  <a:lnTo>
                    <a:pt x="253" y="10"/>
                  </a:lnTo>
                  <a:lnTo>
                    <a:pt x="285" y="21"/>
                  </a:lnTo>
                  <a:lnTo>
                    <a:pt x="303" y="35"/>
                  </a:lnTo>
                  <a:lnTo>
                    <a:pt x="310" y="53"/>
                  </a:lnTo>
                  <a:close/>
                </a:path>
              </a:pathLst>
            </a:custGeom>
            <a:solidFill>
              <a:srgbClr val="00B4FF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445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446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47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448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49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450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451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452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53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454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455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456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457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458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59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460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461"/>
            <p:cNvSpPr>
              <a:spLocks/>
            </p:cNvSpPr>
            <p:nvPr/>
          </p:nvSpPr>
          <p:spPr bwMode="auto">
            <a:xfrm>
              <a:off x="2484" y="3258"/>
              <a:ext cx="146" cy="143"/>
            </a:xfrm>
            <a:custGeom>
              <a:avLst/>
              <a:gdLst>
                <a:gd name="T0" fmla="*/ 132 w 146"/>
                <a:gd name="T1" fmla="*/ 143 h 143"/>
                <a:gd name="T2" fmla="*/ 96 w 146"/>
                <a:gd name="T3" fmla="*/ 72 h 143"/>
                <a:gd name="T4" fmla="*/ 146 w 146"/>
                <a:gd name="T5" fmla="*/ 8 h 143"/>
                <a:gd name="T6" fmla="*/ 75 w 146"/>
                <a:gd name="T7" fmla="*/ 47 h 143"/>
                <a:gd name="T8" fmla="*/ 14 w 146"/>
                <a:gd name="T9" fmla="*/ 0 h 143"/>
                <a:gd name="T10" fmla="*/ 50 w 146"/>
                <a:gd name="T11" fmla="*/ 68 h 143"/>
                <a:gd name="T12" fmla="*/ 0 w 146"/>
                <a:gd name="T13" fmla="*/ 132 h 143"/>
                <a:gd name="T14" fmla="*/ 71 w 146"/>
                <a:gd name="T15" fmla="*/ 93 h 143"/>
                <a:gd name="T16" fmla="*/ 132 w 146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43">
                  <a:moveTo>
                    <a:pt x="132" y="143"/>
                  </a:moveTo>
                  <a:lnTo>
                    <a:pt x="96" y="72"/>
                  </a:lnTo>
                  <a:lnTo>
                    <a:pt x="146" y="8"/>
                  </a:lnTo>
                  <a:lnTo>
                    <a:pt x="75" y="47"/>
                  </a:lnTo>
                  <a:lnTo>
                    <a:pt x="14" y="0"/>
                  </a:lnTo>
                  <a:lnTo>
                    <a:pt x="50" y="68"/>
                  </a:lnTo>
                  <a:lnTo>
                    <a:pt x="0" y="132"/>
                  </a:lnTo>
                  <a:lnTo>
                    <a:pt x="71" y="93"/>
                  </a:lnTo>
                  <a:lnTo>
                    <a:pt x="132" y="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462"/>
            <p:cNvSpPr>
              <a:spLocks/>
            </p:cNvSpPr>
            <p:nvPr/>
          </p:nvSpPr>
          <p:spPr bwMode="auto">
            <a:xfrm>
              <a:off x="2480" y="3258"/>
              <a:ext cx="150" cy="143"/>
            </a:xfrm>
            <a:custGeom>
              <a:avLst/>
              <a:gdLst>
                <a:gd name="T0" fmla="*/ 136 w 150"/>
                <a:gd name="T1" fmla="*/ 143 h 143"/>
                <a:gd name="T2" fmla="*/ 100 w 150"/>
                <a:gd name="T3" fmla="*/ 72 h 143"/>
                <a:gd name="T4" fmla="*/ 150 w 150"/>
                <a:gd name="T5" fmla="*/ 8 h 143"/>
                <a:gd name="T6" fmla="*/ 79 w 150"/>
                <a:gd name="T7" fmla="*/ 47 h 143"/>
                <a:gd name="T8" fmla="*/ 15 w 150"/>
                <a:gd name="T9" fmla="*/ 0 h 143"/>
                <a:gd name="T10" fmla="*/ 50 w 150"/>
                <a:gd name="T11" fmla="*/ 72 h 143"/>
                <a:gd name="T12" fmla="*/ 0 w 150"/>
                <a:gd name="T13" fmla="*/ 136 h 143"/>
                <a:gd name="T14" fmla="*/ 72 w 150"/>
                <a:gd name="T15" fmla="*/ 97 h 143"/>
                <a:gd name="T16" fmla="*/ 136 w 150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143">
                  <a:moveTo>
                    <a:pt x="136" y="143"/>
                  </a:moveTo>
                  <a:lnTo>
                    <a:pt x="100" y="72"/>
                  </a:lnTo>
                  <a:lnTo>
                    <a:pt x="150" y="8"/>
                  </a:lnTo>
                  <a:lnTo>
                    <a:pt x="79" y="47"/>
                  </a:lnTo>
                  <a:lnTo>
                    <a:pt x="15" y="0"/>
                  </a:lnTo>
                  <a:lnTo>
                    <a:pt x="50" y="72"/>
                  </a:lnTo>
                  <a:lnTo>
                    <a:pt x="0" y="136"/>
                  </a:lnTo>
                  <a:lnTo>
                    <a:pt x="72" y="97"/>
                  </a:lnTo>
                  <a:lnTo>
                    <a:pt x="136" y="14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463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464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2" name="Group 545"/>
          <p:cNvGrpSpPr>
            <a:grpSpLocks/>
          </p:cNvGrpSpPr>
          <p:nvPr/>
        </p:nvGrpSpPr>
        <p:grpSpPr bwMode="auto">
          <a:xfrm>
            <a:off x="1773238" y="1246114"/>
            <a:ext cx="365125" cy="234950"/>
            <a:chOff x="3537" y="1975"/>
            <a:chExt cx="1319" cy="775"/>
          </a:xfrm>
        </p:grpSpPr>
        <p:sp>
          <p:nvSpPr>
            <p:cNvPr id="33" name="AutoShape 546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34" name="Group 547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35" name="Oval 548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36" name="Rectangle 549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37" name="Rectangle 550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38" name="Oval 551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39" name="Group 552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42" name="Group 553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52" name="Freeform 554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3" name="Freeform 555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" name="Freeform 556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" name="Freeform 557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6" name="Freeform 558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" name="Freeform 559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" name="Freeform 560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" name="Freeform 561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3" name="Group 562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44" name="Freeform 563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5" name="Freeform 564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6" name="Freeform 565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7" name="Freeform 566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8" name="Freeform 567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9" name="Freeform 568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0" name="Freeform 569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1" name="Freeform 570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40" name="Line 571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Line 572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60" name="Group 1440"/>
          <p:cNvGrpSpPr>
            <a:grpSpLocks/>
          </p:cNvGrpSpPr>
          <p:nvPr/>
        </p:nvGrpSpPr>
        <p:grpSpPr bwMode="auto">
          <a:xfrm>
            <a:off x="6011863" y="1654101"/>
            <a:ext cx="395287" cy="411163"/>
            <a:chOff x="2398" y="3113"/>
            <a:chExt cx="314" cy="334"/>
          </a:xfrm>
        </p:grpSpPr>
        <p:sp>
          <p:nvSpPr>
            <p:cNvPr id="61" name="Freeform 1441"/>
            <p:cNvSpPr>
              <a:spLocks/>
            </p:cNvSpPr>
            <p:nvPr/>
          </p:nvSpPr>
          <p:spPr bwMode="auto">
            <a:xfrm>
              <a:off x="2402" y="3340"/>
              <a:ext cx="310" cy="107"/>
            </a:xfrm>
            <a:custGeom>
              <a:avLst/>
              <a:gdLst>
                <a:gd name="T0" fmla="*/ 310 w 310"/>
                <a:gd name="T1" fmla="*/ 54 h 107"/>
                <a:gd name="T2" fmla="*/ 303 w 310"/>
                <a:gd name="T3" fmla="*/ 68 h 107"/>
                <a:gd name="T4" fmla="*/ 285 w 310"/>
                <a:gd name="T5" fmla="*/ 82 h 107"/>
                <a:gd name="T6" fmla="*/ 253 w 310"/>
                <a:gd name="T7" fmla="*/ 96 h 107"/>
                <a:gd name="T8" fmla="*/ 210 w 310"/>
                <a:gd name="T9" fmla="*/ 104 h 107"/>
                <a:gd name="T10" fmla="*/ 168 w 310"/>
                <a:gd name="T11" fmla="*/ 107 h 107"/>
                <a:gd name="T12" fmla="*/ 118 w 310"/>
                <a:gd name="T13" fmla="*/ 107 h 107"/>
                <a:gd name="T14" fmla="*/ 75 w 310"/>
                <a:gd name="T15" fmla="*/ 100 h 107"/>
                <a:gd name="T16" fmla="*/ 39 w 310"/>
                <a:gd name="T17" fmla="*/ 89 h 107"/>
                <a:gd name="T18" fmla="*/ 14 w 310"/>
                <a:gd name="T19" fmla="*/ 75 h 107"/>
                <a:gd name="T20" fmla="*/ 0 w 310"/>
                <a:gd name="T21" fmla="*/ 61 h 107"/>
                <a:gd name="T22" fmla="*/ 0 w 310"/>
                <a:gd name="T23" fmla="*/ 43 h 107"/>
                <a:gd name="T24" fmla="*/ 14 w 310"/>
                <a:gd name="T25" fmla="*/ 29 h 107"/>
                <a:gd name="T26" fmla="*/ 39 w 310"/>
                <a:gd name="T27" fmla="*/ 15 h 107"/>
                <a:gd name="T28" fmla="*/ 75 w 310"/>
                <a:gd name="T29" fmla="*/ 7 h 107"/>
                <a:gd name="T30" fmla="*/ 118 w 310"/>
                <a:gd name="T31" fmla="*/ 0 h 107"/>
                <a:gd name="T32" fmla="*/ 168 w 310"/>
                <a:gd name="T33" fmla="*/ 0 h 107"/>
                <a:gd name="T34" fmla="*/ 210 w 310"/>
                <a:gd name="T35" fmla="*/ 4 h 107"/>
                <a:gd name="T36" fmla="*/ 253 w 310"/>
                <a:gd name="T37" fmla="*/ 11 h 107"/>
                <a:gd name="T38" fmla="*/ 285 w 310"/>
                <a:gd name="T39" fmla="*/ 22 h 107"/>
                <a:gd name="T40" fmla="*/ 303 w 310"/>
                <a:gd name="T41" fmla="*/ 36 h 107"/>
                <a:gd name="T42" fmla="*/ 310 w 310"/>
                <a:gd name="T43" fmla="*/ 54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7">
                  <a:moveTo>
                    <a:pt x="310" y="54"/>
                  </a:moveTo>
                  <a:lnTo>
                    <a:pt x="303" y="68"/>
                  </a:lnTo>
                  <a:lnTo>
                    <a:pt x="285" y="82"/>
                  </a:lnTo>
                  <a:lnTo>
                    <a:pt x="253" y="96"/>
                  </a:lnTo>
                  <a:lnTo>
                    <a:pt x="210" y="104"/>
                  </a:lnTo>
                  <a:lnTo>
                    <a:pt x="168" y="107"/>
                  </a:lnTo>
                  <a:lnTo>
                    <a:pt x="118" y="107"/>
                  </a:lnTo>
                  <a:lnTo>
                    <a:pt x="75" y="100"/>
                  </a:lnTo>
                  <a:lnTo>
                    <a:pt x="39" y="89"/>
                  </a:lnTo>
                  <a:lnTo>
                    <a:pt x="14" y="75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39" y="15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4"/>
                  </a:lnTo>
                  <a:lnTo>
                    <a:pt x="253" y="11"/>
                  </a:lnTo>
                  <a:lnTo>
                    <a:pt x="285" y="22"/>
                  </a:lnTo>
                  <a:lnTo>
                    <a:pt x="303" y="36"/>
                  </a:lnTo>
                  <a:lnTo>
                    <a:pt x="310" y="54"/>
                  </a:lnTo>
                  <a:close/>
                </a:path>
              </a:pathLst>
            </a:custGeom>
            <a:solidFill>
              <a:srgbClr val="0078AA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Rectangle 1442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3" name="Rectangle 1443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4" name="Freeform 1444"/>
            <p:cNvSpPr>
              <a:spLocks/>
            </p:cNvSpPr>
            <p:nvPr/>
          </p:nvSpPr>
          <p:spPr bwMode="auto">
            <a:xfrm>
              <a:off x="2402" y="3113"/>
              <a:ext cx="310" cy="106"/>
            </a:xfrm>
            <a:custGeom>
              <a:avLst/>
              <a:gdLst>
                <a:gd name="T0" fmla="*/ 310 w 310"/>
                <a:gd name="T1" fmla="*/ 53 h 106"/>
                <a:gd name="T2" fmla="*/ 303 w 310"/>
                <a:gd name="T3" fmla="*/ 67 h 106"/>
                <a:gd name="T4" fmla="*/ 285 w 310"/>
                <a:gd name="T5" fmla="*/ 81 h 106"/>
                <a:gd name="T6" fmla="*/ 253 w 310"/>
                <a:gd name="T7" fmla="*/ 96 h 106"/>
                <a:gd name="T8" fmla="*/ 210 w 310"/>
                <a:gd name="T9" fmla="*/ 103 h 106"/>
                <a:gd name="T10" fmla="*/ 168 w 310"/>
                <a:gd name="T11" fmla="*/ 106 h 106"/>
                <a:gd name="T12" fmla="*/ 118 w 310"/>
                <a:gd name="T13" fmla="*/ 106 h 106"/>
                <a:gd name="T14" fmla="*/ 75 w 310"/>
                <a:gd name="T15" fmla="*/ 99 h 106"/>
                <a:gd name="T16" fmla="*/ 39 w 310"/>
                <a:gd name="T17" fmla="*/ 89 h 106"/>
                <a:gd name="T18" fmla="*/ 14 w 310"/>
                <a:gd name="T19" fmla="*/ 74 h 106"/>
                <a:gd name="T20" fmla="*/ 0 w 310"/>
                <a:gd name="T21" fmla="*/ 60 h 106"/>
                <a:gd name="T22" fmla="*/ 0 w 310"/>
                <a:gd name="T23" fmla="*/ 42 h 106"/>
                <a:gd name="T24" fmla="*/ 14 w 310"/>
                <a:gd name="T25" fmla="*/ 28 h 106"/>
                <a:gd name="T26" fmla="*/ 39 w 310"/>
                <a:gd name="T27" fmla="*/ 14 h 106"/>
                <a:gd name="T28" fmla="*/ 75 w 310"/>
                <a:gd name="T29" fmla="*/ 7 h 106"/>
                <a:gd name="T30" fmla="*/ 118 w 310"/>
                <a:gd name="T31" fmla="*/ 0 h 106"/>
                <a:gd name="T32" fmla="*/ 168 w 310"/>
                <a:gd name="T33" fmla="*/ 0 h 106"/>
                <a:gd name="T34" fmla="*/ 210 w 310"/>
                <a:gd name="T35" fmla="*/ 3 h 106"/>
                <a:gd name="T36" fmla="*/ 253 w 310"/>
                <a:gd name="T37" fmla="*/ 10 h 106"/>
                <a:gd name="T38" fmla="*/ 285 w 310"/>
                <a:gd name="T39" fmla="*/ 21 h 106"/>
                <a:gd name="T40" fmla="*/ 303 w 310"/>
                <a:gd name="T41" fmla="*/ 35 h 106"/>
                <a:gd name="T42" fmla="*/ 310 w 310"/>
                <a:gd name="T43" fmla="*/ 53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6">
                  <a:moveTo>
                    <a:pt x="310" y="53"/>
                  </a:moveTo>
                  <a:lnTo>
                    <a:pt x="303" y="67"/>
                  </a:lnTo>
                  <a:lnTo>
                    <a:pt x="285" y="81"/>
                  </a:lnTo>
                  <a:lnTo>
                    <a:pt x="253" y="96"/>
                  </a:lnTo>
                  <a:lnTo>
                    <a:pt x="210" y="103"/>
                  </a:lnTo>
                  <a:lnTo>
                    <a:pt x="168" y="106"/>
                  </a:lnTo>
                  <a:lnTo>
                    <a:pt x="118" y="106"/>
                  </a:lnTo>
                  <a:lnTo>
                    <a:pt x="75" y="99"/>
                  </a:lnTo>
                  <a:lnTo>
                    <a:pt x="39" y="89"/>
                  </a:lnTo>
                  <a:lnTo>
                    <a:pt x="14" y="74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14" y="28"/>
                  </a:lnTo>
                  <a:lnTo>
                    <a:pt x="39" y="14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3"/>
                  </a:lnTo>
                  <a:lnTo>
                    <a:pt x="253" y="10"/>
                  </a:lnTo>
                  <a:lnTo>
                    <a:pt x="285" y="21"/>
                  </a:lnTo>
                  <a:lnTo>
                    <a:pt x="303" y="35"/>
                  </a:lnTo>
                  <a:lnTo>
                    <a:pt x="310" y="53"/>
                  </a:lnTo>
                  <a:close/>
                </a:path>
              </a:pathLst>
            </a:custGeom>
            <a:solidFill>
              <a:srgbClr val="00B4FF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445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446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447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448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449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450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451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52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453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454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455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456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457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458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459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460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461"/>
            <p:cNvSpPr>
              <a:spLocks/>
            </p:cNvSpPr>
            <p:nvPr/>
          </p:nvSpPr>
          <p:spPr bwMode="auto">
            <a:xfrm>
              <a:off x="2484" y="3258"/>
              <a:ext cx="146" cy="143"/>
            </a:xfrm>
            <a:custGeom>
              <a:avLst/>
              <a:gdLst>
                <a:gd name="T0" fmla="*/ 132 w 146"/>
                <a:gd name="T1" fmla="*/ 143 h 143"/>
                <a:gd name="T2" fmla="*/ 96 w 146"/>
                <a:gd name="T3" fmla="*/ 72 h 143"/>
                <a:gd name="T4" fmla="*/ 146 w 146"/>
                <a:gd name="T5" fmla="*/ 8 h 143"/>
                <a:gd name="T6" fmla="*/ 75 w 146"/>
                <a:gd name="T7" fmla="*/ 47 h 143"/>
                <a:gd name="T8" fmla="*/ 14 w 146"/>
                <a:gd name="T9" fmla="*/ 0 h 143"/>
                <a:gd name="T10" fmla="*/ 50 w 146"/>
                <a:gd name="T11" fmla="*/ 68 h 143"/>
                <a:gd name="T12" fmla="*/ 0 w 146"/>
                <a:gd name="T13" fmla="*/ 132 h 143"/>
                <a:gd name="T14" fmla="*/ 71 w 146"/>
                <a:gd name="T15" fmla="*/ 93 h 143"/>
                <a:gd name="T16" fmla="*/ 132 w 146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43">
                  <a:moveTo>
                    <a:pt x="132" y="143"/>
                  </a:moveTo>
                  <a:lnTo>
                    <a:pt x="96" y="72"/>
                  </a:lnTo>
                  <a:lnTo>
                    <a:pt x="146" y="8"/>
                  </a:lnTo>
                  <a:lnTo>
                    <a:pt x="75" y="47"/>
                  </a:lnTo>
                  <a:lnTo>
                    <a:pt x="14" y="0"/>
                  </a:lnTo>
                  <a:lnTo>
                    <a:pt x="50" y="68"/>
                  </a:lnTo>
                  <a:lnTo>
                    <a:pt x="0" y="132"/>
                  </a:lnTo>
                  <a:lnTo>
                    <a:pt x="71" y="93"/>
                  </a:lnTo>
                  <a:lnTo>
                    <a:pt x="132" y="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462"/>
            <p:cNvSpPr>
              <a:spLocks/>
            </p:cNvSpPr>
            <p:nvPr/>
          </p:nvSpPr>
          <p:spPr bwMode="auto">
            <a:xfrm>
              <a:off x="2480" y="3258"/>
              <a:ext cx="150" cy="143"/>
            </a:xfrm>
            <a:custGeom>
              <a:avLst/>
              <a:gdLst>
                <a:gd name="T0" fmla="*/ 136 w 150"/>
                <a:gd name="T1" fmla="*/ 143 h 143"/>
                <a:gd name="T2" fmla="*/ 100 w 150"/>
                <a:gd name="T3" fmla="*/ 72 h 143"/>
                <a:gd name="T4" fmla="*/ 150 w 150"/>
                <a:gd name="T5" fmla="*/ 8 h 143"/>
                <a:gd name="T6" fmla="*/ 79 w 150"/>
                <a:gd name="T7" fmla="*/ 47 h 143"/>
                <a:gd name="T8" fmla="*/ 15 w 150"/>
                <a:gd name="T9" fmla="*/ 0 h 143"/>
                <a:gd name="T10" fmla="*/ 50 w 150"/>
                <a:gd name="T11" fmla="*/ 72 h 143"/>
                <a:gd name="T12" fmla="*/ 0 w 150"/>
                <a:gd name="T13" fmla="*/ 136 h 143"/>
                <a:gd name="T14" fmla="*/ 72 w 150"/>
                <a:gd name="T15" fmla="*/ 97 h 143"/>
                <a:gd name="T16" fmla="*/ 136 w 150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143">
                  <a:moveTo>
                    <a:pt x="136" y="143"/>
                  </a:moveTo>
                  <a:lnTo>
                    <a:pt x="100" y="72"/>
                  </a:lnTo>
                  <a:lnTo>
                    <a:pt x="150" y="8"/>
                  </a:lnTo>
                  <a:lnTo>
                    <a:pt x="79" y="47"/>
                  </a:lnTo>
                  <a:lnTo>
                    <a:pt x="15" y="0"/>
                  </a:lnTo>
                  <a:lnTo>
                    <a:pt x="50" y="72"/>
                  </a:lnTo>
                  <a:lnTo>
                    <a:pt x="0" y="136"/>
                  </a:lnTo>
                  <a:lnTo>
                    <a:pt x="72" y="97"/>
                  </a:lnTo>
                  <a:lnTo>
                    <a:pt x="136" y="14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463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1464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5" name="Group 1440"/>
          <p:cNvGrpSpPr>
            <a:grpSpLocks/>
          </p:cNvGrpSpPr>
          <p:nvPr/>
        </p:nvGrpSpPr>
        <p:grpSpPr bwMode="auto">
          <a:xfrm>
            <a:off x="3132138" y="2106539"/>
            <a:ext cx="393700" cy="411162"/>
            <a:chOff x="2398" y="3113"/>
            <a:chExt cx="314" cy="334"/>
          </a:xfrm>
        </p:grpSpPr>
        <p:sp>
          <p:nvSpPr>
            <p:cNvPr id="86" name="Freeform 1441"/>
            <p:cNvSpPr>
              <a:spLocks/>
            </p:cNvSpPr>
            <p:nvPr/>
          </p:nvSpPr>
          <p:spPr bwMode="auto">
            <a:xfrm>
              <a:off x="2402" y="3340"/>
              <a:ext cx="310" cy="107"/>
            </a:xfrm>
            <a:custGeom>
              <a:avLst/>
              <a:gdLst>
                <a:gd name="T0" fmla="*/ 310 w 310"/>
                <a:gd name="T1" fmla="*/ 54 h 107"/>
                <a:gd name="T2" fmla="*/ 303 w 310"/>
                <a:gd name="T3" fmla="*/ 68 h 107"/>
                <a:gd name="T4" fmla="*/ 285 w 310"/>
                <a:gd name="T5" fmla="*/ 82 h 107"/>
                <a:gd name="T6" fmla="*/ 253 w 310"/>
                <a:gd name="T7" fmla="*/ 96 h 107"/>
                <a:gd name="T8" fmla="*/ 210 w 310"/>
                <a:gd name="T9" fmla="*/ 104 h 107"/>
                <a:gd name="T10" fmla="*/ 168 w 310"/>
                <a:gd name="T11" fmla="*/ 107 h 107"/>
                <a:gd name="T12" fmla="*/ 118 w 310"/>
                <a:gd name="T13" fmla="*/ 107 h 107"/>
                <a:gd name="T14" fmla="*/ 75 w 310"/>
                <a:gd name="T15" fmla="*/ 100 h 107"/>
                <a:gd name="T16" fmla="*/ 39 w 310"/>
                <a:gd name="T17" fmla="*/ 89 h 107"/>
                <a:gd name="T18" fmla="*/ 14 w 310"/>
                <a:gd name="T19" fmla="*/ 75 h 107"/>
                <a:gd name="T20" fmla="*/ 0 w 310"/>
                <a:gd name="T21" fmla="*/ 61 h 107"/>
                <a:gd name="T22" fmla="*/ 0 w 310"/>
                <a:gd name="T23" fmla="*/ 43 h 107"/>
                <a:gd name="T24" fmla="*/ 14 w 310"/>
                <a:gd name="T25" fmla="*/ 29 h 107"/>
                <a:gd name="T26" fmla="*/ 39 w 310"/>
                <a:gd name="T27" fmla="*/ 15 h 107"/>
                <a:gd name="T28" fmla="*/ 75 w 310"/>
                <a:gd name="T29" fmla="*/ 7 h 107"/>
                <a:gd name="T30" fmla="*/ 118 w 310"/>
                <a:gd name="T31" fmla="*/ 0 h 107"/>
                <a:gd name="T32" fmla="*/ 168 w 310"/>
                <a:gd name="T33" fmla="*/ 0 h 107"/>
                <a:gd name="T34" fmla="*/ 210 w 310"/>
                <a:gd name="T35" fmla="*/ 4 h 107"/>
                <a:gd name="T36" fmla="*/ 253 w 310"/>
                <a:gd name="T37" fmla="*/ 11 h 107"/>
                <a:gd name="T38" fmla="*/ 285 w 310"/>
                <a:gd name="T39" fmla="*/ 22 h 107"/>
                <a:gd name="T40" fmla="*/ 303 w 310"/>
                <a:gd name="T41" fmla="*/ 36 h 107"/>
                <a:gd name="T42" fmla="*/ 310 w 310"/>
                <a:gd name="T43" fmla="*/ 54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7">
                  <a:moveTo>
                    <a:pt x="310" y="54"/>
                  </a:moveTo>
                  <a:lnTo>
                    <a:pt x="303" y="68"/>
                  </a:lnTo>
                  <a:lnTo>
                    <a:pt x="285" y="82"/>
                  </a:lnTo>
                  <a:lnTo>
                    <a:pt x="253" y="96"/>
                  </a:lnTo>
                  <a:lnTo>
                    <a:pt x="210" y="104"/>
                  </a:lnTo>
                  <a:lnTo>
                    <a:pt x="168" y="107"/>
                  </a:lnTo>
                  <a:lnTo>
                    <a:pt x="118" y="107"/>
                  </a:lnTo>
                  <a:lnTo>
                    <a:pt x="75" y="100"/>
                  </a:lnTo>
                  <a:lnTo>
                    <a:pt x="39" y="89"/>
                  </a:lnTo>
                  <a:lnTo>
                    <a:pt x="14" y="75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39" y="15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4"/>
                  </a:lnTo>
                  <a:lnTo>
                    <a:pt x="253" y="11"/>
                  </a:lnTo>
                  <a:lnTo>
                    <a:pt x="285" y="22"/>
                  </a:lnTo>
                  <a:lnTo>
                    <a:pt x="303" y="36"/>
                  </a:lnTo>
                  <a:lnTo>
                    <a:pt x="310" y="54"/>
                  </a:lnTo>
                  <a:close/>
                </a:path>
              </a:pathLst>
            </a:custGeom>
            <a:solidFill>
              <a:srgbClr val="0078AA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Rectangle 1442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8" name="Rectangle 1443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9" name="Freeform 1444"/>
            <p:cNvSpPr>
              <a:spLocks/>
            </p:cNvSpPr>
            <p:nvPr/>
          </p:nvSpPr>
          <p:spPr bwMode="auto">
            <a:xfrm>
              <a:off x="2402" y="3113"/>
              <a:ext cx="310" cy="106"/>
            </a:xfrm>
            <a:custGeom>
              <a:avLst/>
              <a:gdLst>
                <a:gd name="T0" fmla="*/ 310 w 310"/>
                <a:gd name="T1" fmla="*/ 53 h 106"/>
                <a:gd name="T2" fmla="*/ 303 w 310"/>
                <a:gd name="T3" fmla="*/ 67 h 106"/>
                <a:gd name="T4" fmla="*/ 285 w 310"/>
                <a:gd name="T5" fmla="*/ 81 h 106"/>
                <a:gd name="T6" fmla="*/ 253 w 310"/>
                <a:gd name="T7" fmla="*/ 96 h 106"/>
                <a:gd name="T8" fmla="*/ 210 w 310"/>
                <a:gd name="T9" fmla="*/ 103 h 106"/>
                <a:gd name="T10" fmla="*/ 168 w 310"/>
                <a:gd name="T11" fmla="*/ 106 h 106"/>
                <a:gd name="T12" fmla="*/ 118 w 310"/>
                <a:gd name="T13" fmla="*/ 106 h 106"/>
                <a:gd name="T14" fmla="*/ 75 w 310"/>
                <a:gd name="T15" fmla="*/ 99 h 106"/>
                <a:gd name="T16" fmla="*/ 39 w 310"/>
                <a:gd name="T17" fmla="*/ 89 h 106"/>
                <a:gd name="T18" fmla="*/ 14 w 310"/>
                <a:gd name="T19" fmla="*/ 74 h 106"/>
                <a:gd name="T20" fmla="*/ 0 w 310"/>
                <a:gd name="T21" fmla="*/ 60 h 106"/>
                <a:gd name="T22" fmla="*/ 0 w 310"/>
                <a:gd name="T23" fmla="*/ 42 h 106"/>
                <a:gd name="T24" fmla="*/ 14 w 310"/>
                <a:gd name="T25" fmla="*/ 28 h 106"/>
                <a:gd name="T26" fmla="*/ 39 w 310"/>
                <a:gd name="T27" fmla="*/ 14 h 106"/>
                <a:gd name="T28" fmla="*/ 75 w 310"/>
                <a:gd name="T29" fmla="*/ 7 h 106"/>
                <a:gd name="T30" fmla="*/ 118 w 310"/>
                <a:gd name="T31" fmla="*/ 0 h 106"/>
                <a:gd name="T32" fmla="*/ 168 w 310"/>
                <a:gd name="T33" fmla="*/ 0 h 106"/>
                <a:gd name="T34" fmla="*/ 210 w 310"/>
                <a:gd name="T35" fmla="*/ 3 h 106"/>
                <a:gd name="T36" fmla="*/ 253 w 310"/>
                <a:gd name="T37" fmla="*/ 10 h 106"/>
                <a:gd name="T38" fmla="*/ 285 w 310"/>
                <a:gd name="T39" fmla="*/ 21 h 106"/>
                <a:gd name="T40" fmla="*/ 303 w 310"/>
                <a:gd name="T41" fmla="*/ 35 h 106"/>
                <a:gd name="T42" fmla="*/ 310 w 310"/>
                <a:gd name="T43" fmla="*/ 53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6">
                  <a:moveTo>
                    <a:pt x="310" y="53"/>
                  </a:moveTo>
                  <a:lnTo>
                    <a:pt x="303" y="67"/>
                  </a:lnTo>
                  <a:lnTo>
                    <a:pt x="285" y="81"/>
                  </a:lnTo>
                  <a:lnTo>
                    <a:pt x="253" y="96"/>
                  </a:lnTo>
                  <a:lnTo>
                    <a:pt x="210" y="103"/>
                  </a:lnTo>
                  <a:lnTo>
                    <a:pt x="168" y="106"/>
                  </a:lnTo>
                  <a:lnTo>
                    <a:pt x="118" y="106"/>
                  </a:lnTo>
                  <a:lnTo>
                    <a:pt x="75" y="99"/>
                  </a:lnTo>
                  <a:lnTo>
                    <a:pt x="39" y="89"/>
                  </a:lnTo>
                  <a:lnTo>
                    <a:pt x="14" y="74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14" y="28"/>
                  </a:lnTo>
                  <a:lnTo>
                    <a:pt x="39" y="14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3"/>
                  </a:lnTo>
                  <a:lnTo>
                    <a:pt x="253" y="10"/>
                  </a:lnTo>
                  <a:lnTo>
                    <a:pt x="285" y="21"/>
                  </a:lnTo>
                  <a:lnTo>
                    <a:pt x="303" y="35"/>
                  </a:lnTo>
                  <a:lnTo>
                    <a:pt x="310" y="53"/>
                  </a:lnTo>
                  <a:close/>
                </a:path>
              </a:pathLst>
            </a:custGeom>
            <a:solidFill>
              <a:srgbClr val="00B4FF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1445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446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1447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1448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1449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1450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451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1452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1453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1454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1455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1456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457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458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459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460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461"/>
            <p:cNvSpPr>
              <a:spLocks/>
            </p:cNvSpPr>
            <p:nvPr/>
          </p:nvSpPr>
          <p:spPr bwMode="auto">
            <a:xfrm>
              <a:off x="2484" y="3258"/>
              <a:ext cx="146" cy="143"/>
            </a:xfrm>
            <a:custGeom>
              <a:avLst/>
              <a:gdLst>
                <a:gd name="T0" fmla="*/ 132 w 146"/>
                <a:gd name="T1" fmla="*/ 143 h 143"/>
                <a:gd name="T2" fmla="*/ 96 w 146"/>
                <a:gd name="T3" fmla="*/ 72 h 143"/>
                <a:gd name="T4" fmla="*/ 146 w 146"/>
                <a:gd name="T5" fmla="*/ 8 h 143"/>
                <a:gd name="T6" fmla="*/ 75 w 146"/>
                <a:gd name="T7" fmla="*/ 47 h 143"/>
                <a:gd name="T8" fmla="*/ 14 w 146"/>
                <a:gd name="T9" fmla="*/ 0 h 143"/>
                <a:gd name="T10" fmla="*/ 50 w 146"/>
                <a:gd name="T11" fmla="*/ 68 h 143"/>
                <a:gd name="T12" fmla="*/ 0 w 146"/>
                <a:gd name="T13" fmla="*/ 132 h 143"/>
                <a:gd name="T14" fmla="*/ 71 w 146"/>
                <a:gd name="T15" fmla="*/ 93 h 143"/>
                <a:gd name="T16" fmla="*/ 132 w 146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43">
                  <a:moveTo>
                    <a:pt x="132" y="143"/>
                  </a:moveTo>
                  <a:lnTo>
                    <a:pt x="96" y="72"/>
                  </a:lnTo>
                  <a:lnTo>
                    <a:pt x="146" y="8"/>
                  </a:lnTo>
                  <a:lnTo>
                    <a:pt x="75" y="47"/>
                  </a:lnTo>
                  <a:lnTo>
                    <a:pt x="14" y="0"/>
                  </a:lnTo>
                  <a:lnTo>
                    <a:pt x="50" y="68"/>
                  </a:lnTo>
                  <a:lnTo>
                    <a:pt x="0" y="132"/>
                  </a:lnTo>
                  <a:lnTo>
                    <a:pt x="71" y="93"/>
                  </a:lnTo>
                  <a:lnTo>
                    <a:pt x="132" y="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462"/>
            <p:cNvSpPr>
              <a:spLocks/>
            </p:cNvSpPr>
            <p:nvPr/>
          </p:nvSpPr>
          <p:spPr bwMode="auto">
            <a:xfrm>
              <a:off x="2480" y="3258"/>
              <a:ext cx="150" cy="143"/>
            </a:xfrm>
            <a:custGeom>
              <a:avLst/>
              <a:gdLst>
                <a:gd name="T0" fmla="*/ 136 w 150"/>
                <a:gd name="T1" fmla="*/ 143 h 143"/>
                <a:gd name="T2" fmla="*/ 100 w 150"/>
                <a:gd name="T3" fmla="*/ 72 h 143"/>
                <a:gd name="T4" fmla="*/ 150 w 150"/>
                <a:gd name="T5" fmla="*/ 8 h 143"/>
                <a:gd name="T6" fmla="*/ 79 w 150"/>
                <a:gd name="T7" fmla="*/ 47 h 143"/>
                <a:gd name="T8" fmla="*/ 15 w 150"/>
                <a:gd name="T9" fmla="*/ 0 h 143"/>
                <a:gd name="T10" fmla="*/ 50 w 150"/>
                <a:gd name="T11" fmla="*/ 72 h 143"/>
                <a:gd name="T12" fmla="*/ 0 w 150"/>
                <a:gd name="T13" fmla="*/ 136 h 143"/>
                <a:gd name="T14" fmla="*/ 72 w 150"/>
                <a:gd name="T15" fmla="*/ 97 h 143"/>
                <a:gd name="T16" fmla="*/ 136 w 150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143">
                  <a:moveTo>
                    <a:pt x="136" y="143"/>
                  </a:moveTo>
                  <a:lnTo>
                    <a:pt x="100" y="72"/>
                  </a:lnTo>
                  <a:lnTo>
                    <a:pt x="150" y="8"/>
                  </a:lnTo>
                  <a:lnTo>
                    <a:pt x="79" y="47"/>
                  </a:lnTo>
                  <a:lnTo>
                    <a:pt x="15" y="0"/>
                  </a:lnTo>
                  <a:lnTo>
                    <a:pt x="50" y="72"/>
                  </a:lnTo>
                  <a:lnTo>
                    <a:pt x="0" y="136"/>
                  </a:lnTo>
                  <a:lnTo>
                    <a:pt x="72" y="97"/>
                  </a:lnTo>
                  <a:lnTo>
                    <a:pt x="136" y="14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463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1464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0" name="Group 1440"/>
          <p:cNvGrpSpPr>
            <a:grpSpLocks/>
          </p:cNvGrpSpPr>
          <p:nvPr/>
        </p:nvGrpSpPr>
        <p:grpSpPr bwMode="auto">
          <a:xfrm>
            <a:off x="4037013" y="2446264"/>
            <a:ext cx="395287" cy="412750"/>
            <a:chOff x="2398" y="3113"/>
            <a:chExt cx="314" cy="334"/>
          </a:xfrm>
        </p:grpSpPr>
        <p:sp>
          <p:nvSpPr>
            <p:cNvPr id="111" name="Freeform 1441"/>
            <p:cNvSpPr>
              <a:spLocks/>
            </p:cNvSpPr>
            <p:nvPr/>
          </p:nvSpPr>
          <p:spPr bwMode="auto">
            <a:xfrm>
              <a:off x="2402" y="3340"/>
              <a:ext cx="310" cy="107"/>
            </a:xfrm>
            <a:custGeom>
              <a:avLst/>
              <a:gdLst>
                <a:gd name="T0" fmla="*/ 310 w 310"/>
                <a:gd name="T1" fmla="*/ 54 h 107"/>
                <a:gd name="T2" fmla="*/ 303 w 310"/>
                <a:gd name="T3" fmla="*/ 68 h 107"/>
                <a:gd name="T4" fmla="*/ 285 w 310"/>
                <a:gd name="T5" fmla="*/ 82 h 107"/>
                <a:gd name="T6" fmla="*/ 253 w 310"/>
                <a:gd name="T7" fmla="*/ 96 h 107"/>
                <a:gd name="T8" fmla="*/ 210 w 310"/>
                <a:gd name="T9" fmla="*/ 104 h 107"/>
                <a:gd name="T10" fmla="*/ 168 w 310"/>
                <a:gd name="T11" fmla="*/ 107 h 107"/>
                <a:gd name="T12" fmla="*/ 118 w 310"/>
                <a:gd name="T13" fmla="*/ 107 h 107"/>
                <a:gd name="T14" fmla="*/ 75 w 310"/>
                <a:gd name="T15" fmla="*/ 100 h 107"/>
                <a:gd name="T16" fmla="*/ 39 w 310"/>
                <a:gd name="T17" fmla="*/ 89 h 107"/>
                <a:gd name="T18" fmla="*/ 14 w 310"/>
                <a:gd name="T19" fmla="*/ 75 h 107"/>
                <a:gd name="T20" fmla="*/ 0 w 310"/>
                <a:gd name="T21" fmla="*/ 61 h 107"/>
                <a:gd name="T22" fmla="*/ 0 w 310"/>
                <a:gd name="T23" fmla="*/ 43 h 107"/>
                <a:gd name="T24" fmla="*/ 14 w 310"/>
                <a:gd name="T25" fmla="*/ 29 h 107"/>
                <a:gd name="T26" fmla="*/ 39 w 310"/>
                <a:gd name="T27" fmla="*/ 15 h 107"/>
                <a:gd name="T28" fmla="*/ 75 w 310"/>
                <a:gd name="T29" fmla="*/ 7 h 107"/>
                <a:gd name="T30" fmla="*/ 118 w 310"/>
                <a:gd name="T31" fmla="*/ 0 h 107"/>
                <a:gd name="T32" fmla="*/ 168 w 310"/>
                <a:gd name="T33" fmla="*/ 0 h 107"/>
                <a:gd name="T34" fmla="*/ 210 w 310"/>
                <a:gd name="T35" fmla="*/ 4 h 107"/>
                <a:gd name="T36" fmla="*/ 253 w 310"/>
                <a:gd name="T37" fmla="*/ 11 h 107"/>
                <a:gd name="T38" fmla="*/ 285 w 310"/>
                <a:gd name="T39" fmla="*/ 22 h 107"/>
                <a:gd name="T40" fmla="*/ 303 w 310"/>
                <a:gd name="T41" fmla="*/ 36 h 107"/>
                <a:gd name="T42" fmla="*/ 310 w 310"/>
                <a:gd name="T43" fmla="*/ 54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7">
                  <a:moveTo>
                    <a:pt x="310" y="54"/>
                  </a:moveTo>
                  <a:lnTo>
                    <a:pt x="303" y="68"/>
                  </a:lnTo>
                  <a:lnTo>
                    <a:pt x="285" y="82"/>
                  </a:lnTo>
                  <a:lnTo>
                    <a:pt x="253" y="96"/>
                  </a:lnTo>
                  <a:lnTo>
                    <a:pt x="210" y="104"/>
                  </a:lnTo>
                  <a:lnTo>
                    <a:pt x="168" y="107"/>
                  </a:lnTo>
                  <a:lnTo>
                    <a:pt x="118" y="107"/>
                  </a:lnTo>
                  <a:lnTo>
                    <a:pt x="75" y="100"/>
                  </a:lnTo>
                  <a:lnTo>
                    <a:pt x="39" y="89"/>
                  </a:lnTo>
                  <a:lnTo>
                    <a:pt x="14" y="75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39" y="15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4"/>
                  </a:lnTo>
                  <a:lnTo>
                    <a:pt x="253" y="11"/>
                  </a:lnTo>
                  <a:lnTo>
                    <a:pt x="285" y="22"/>
                  </a:lnTo>
                  <a:lnTo>
                    <a:pt x="303" y="36"/>
                  </a:lnTo>
                  <a:lnTo>
                    <a:pt x="310" y="54"/>
                  </a:lnTo>
                  <a:close/>
                </a:path>
              </a:pathLst>
            </a:custGeom>
            <a:solidFill>
              <a:srgbClr val="0078AA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Rectangle 1442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13" name="Rectangle 1443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14" name="Freeform 1444"/>
            <p:cNvSpPr>
              <a:spLocks/>
            </p:cNvSpPr>
            <p:nvPr/>
          </p:nvSpPr>
          <p:spPr bwMode="auto">
            <a:xfrm>
              <a:off x="2402" y="3113"/>
              <a:ext cx="310" cy="106"/>
            </a:xfrm>
            <a:custGeom>
              <a:avLst/>
              <a:gdLst>
                <a:gd name="T0" fmla="*/ 310 w 310"/>
                <a:gd name="T1" fmla="*/ 53 h 106"/>
                <a:gd name="T2" fmla="*/ 303 w 310"/>
                <a:gd name="T3" fmla="*/ 67 h 106"/>
                <a:gd name="T4" fmla="*/ 285 w 310"/>
                <a:gd name="T5" fmla="*/ 81 h 106"/>
                <a:gd name="T6" fmla="*/ 253 w 310"/>
                <a:gd name="T7" fmla="*/ 96 h 106"/>
                <a:gd name="T8" fmla="*/ 210 w 310"/>
                <a:gd name="T9" fmla="*/ 103 h 106"/>
                <a:gd name="T10" fmla="*/ 168 w 310"/>
                <a:gd name="T11" fmla="*/ 106 h 106"/>
                <a:gd name="T12" fmla="*/ 118 w 310"/>
                <a:gd name="T13" fmla="*/ 106 h 106"/>
                <a:gd name="T14" fmla="*/ 75 w 310"/>
                <a:gd name="T15" fmla="*/ 99 h 106"/>
                <a:gd name="T16" fmla="*/ 39 w 310"/>
                <a:gd name="T17" fmla="*/ 89 h 106"/>
                <a:gd name="T18" fmla="*/ 14 w 310"/>
                <a:gd name="T19" fmla="*/ 74 h 106"/>
                <a:gd name="T20" fmla="*/ 0 w 310"/>
                <a:gd name="T21" fmla="*/ 60 h 106"/>
                <a:gd name="T22" fmla="*/ 0 w 310"/>
                <a:gd name="T23" fmla="*/ 42 h 106"/>
                <a:gd name="T24" fmla="*/ 14 w 310"/>
                <a:gd name="T25" fmla="*/ 28 h 106"/>
                <a:gd name="T26" fmla="*/ 39 w 310"/>
                <a:gd name="T27" fmla="*/ 14 h 106"/>
                <a:gd name="T28" fmla="*/ 75 w 310"/>
                <a:gd name="T29" fmla="*/ 7 h 106"/>
                <a:gd name="T30" fmla="*/ 118 w 310"/>
                <a:gd name="T31" fmla="*/ 0 h 106"/>
                <a:gd name="T32" fmla="*/ 168 w 310"/>
                <a:gd name="T33" fmla="*/ 0 h 106"/>
                <a:gd name="T34" fmla="*/ 210 w 310"/>
                <a:gd name="T35" fmla="*/ 3 h 106"/>
                <a:gd name="T36" fmla="*/ 253 w 310"/>
                <a:gd name="T37" fmla="*/ 10 h 106"/>
                <a:gd name="T38" fmla="*/ 285 w 310"/>
                <a:gd name="T39" fmla="*/ 21 h 106"/>
                <a:gd name="T40" fmla="*/ 303 w 310"/>
                <a:gd name="T41" fmla="*/ 35 h 106"/>
                <a:gd name="T42" fmla="*/ 310 w 310"/>
                <a:gd name="T43" fmla="*/ 53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6">
                  <a:moveTo>
                    <a:pt x="310" y="53"/>
                  </a:moveTo>
                  <a:lnTo>
                    <a:pt x="303" y="67"/>
                  </a:lnTo>
                  <a:lnTo>
                    <a:pt x="285" y="81"/>
                  </a:lnTo>
                  <a:lnTo>
                    <a:pt x="253" y="96"/>
                  </a:lnTo>
                  <a:lnTo>
                    <a:pt x="210" y="103"/>
                  </a:lnTo>
                  <a:lnTo>
                    <a:pt x="168" y="106"/>
                  </a:lnTo>
                  <a:lnTo>
                    <a:pt x="118" y="106"/>
                  </a:lnTo>
                  <a:lnTo>
                    <a:pt x="75" y="99"/>
                  </a:lnTo>
                  <a:lnTo>
                    <a:pt x="39" y="89"/>
                  </a:lnTo>
                  <a:lnTo>
                    <a:pt x="14" y="74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14" y="28"/>
                  </a:lnTo>
                  <a:lnTo>
                    <a:pt x="39" y="14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3"/>
                  </a:lnTo>
                  <a:lnTo>
                    <a:pt x="253" y="10"/>
                  </a:lnTo>
                  <a:lnTo>
                    <a:pt x="285" y="21"/>
                  </a:lnTo>
                  <a:lnTo>
                    <a:pt x="303" y="35"/>
                  </a:lnTo>
                  <a:lnTo>
                    <a:pt x="310" y="53"/>
                  </a:lnTo>
                  <a:close/>
                </a:path>
              </a:pathLst>
            </a:custGeom>
            <a:solidFill>
              <a:srgbClr val="00B4FF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1445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1446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447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448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449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450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451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452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453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454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455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456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457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458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1459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1460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1461"/>
            <p:cNvSpPr>
              <a:spLocks/>
            </p:cNvSpPr>
            <p:nvPr/>
          </p:nvSpPr>
          <p:spPr bwMode="auto">
            <a:xfrm>
              <a:off x="2484" y="3258"/>
              <a:ext cx="146" cy="143"/>
            </a:xfrm>
            <a:custGeom>
              <a:avLst/>
              <a:gdLst>
                <a:gd name="T0" fmla="*/ 132 w 146"/>
                <a:gd name="T1" fmla="*/ 143 h 143"/>
                <a:gd name="T2" fmla="*/ 96 w 146"/>
                <a:gd name="T3" fmla="*/ 72 h 143"/>
                <a:gd name="T4" fmla="*/ 146 w 146"/>
                <a:gd name="T5" fmla="*/ 8 h 143"/>
                <a:gd name="T6" fmla="*/ 75 w 146"/>
                <a:gd name="T7" fmla="*/ 47 h 143"/>
                <a:gd name="T8" fmla="*/ 14 w 146"/>
                <a:gd name="T9" fmla="*/ 0 h 143"/>
                <a:gd name="T10" fmla="*/ 50 w 146"/>
                <a:gd name="T11" fmla="*/ 68 h 143"/>
                <a:gd name="T12" fmla="*/ 0 w 146"/>
                <a:gd name="T13" fmla="*/ 132 h 143"/>
                <a:gd name="T14" fmla="*/ 71 w 146"/>
                <a:gd name="T15" fmla="*/ 93 h 143"/>
                <a:gd name="T16" fmla="*/ 132 w 146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43">
                  <a:moveTo>
                    <a:pt x="132" y="143"/>
                  </a:moveTo>
                  <a:lnTo>
                    <a:pt x="96" y="72"/>
                  </a:lnTo>
                  <a:lnTo>
                    <a:pt x="146" y="8"/>
                  </a:lnTo>
                  <a:lnTo>
                    <a:pt x="75" y="47"/>
                  </a:lnTo>
                  <a:lnTo>
                    <a:pt x="14" y="0"/>
                  </a:lnTo>
                  <a:lnTo>
                    <a:pt x="50" y="68"/>
                  </a:lnTo>
                  <a:lnTo>
                    <a:pt x="0" y="132"/>
                  </a:lnTo>
                  <a:lnTo>
                    <a:pt x="71" y="93"/>
                  </a:lnTo>
                  <a:lnTo>
                    <a:pt x="132" y="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1462"/>
            <p:cNvSpPr>
              <a:spLocks/>
            </p:cNvSpPr>
            <p:nvPr/>
          </p:nvSpPr>
          <p:spPr bwMode="auto">
            <a:xfrm>
              <a:off x="2480" y="3258"/>
              <a:ext cx="150" cy="143"/>
            </a:xfrm>
            <a:custGeom>
              <a:avLst/>
              <a:gdLst>
                <a:gd name="T0" fmla="*/ 136 w 150"/>
                <a:gd name="T1" fmla="*/ 143 h 143"/>
                <a:gd name="T2" fmla="*/ 100 w 150"/>
                <a:gd name="T3" fmla="*/ 72 h 143"/>
                <a:gd name="T4" fmla="*/ 150 w 150"/>
                <a:gd name="T5" fmla="*/ 8 h 143"/>
                <a:gd name="T6" fmla="*/ 79 w 150"/>
                <a:gd name="T7" fmla="*/ 47 h 143"/>
                <a:gd name="T8" fmla="*/ 15 w 150"/>
                <a:gd name="T9" fmla="*/ 0 h 143"/>
                <a:gd name="T10" fmla="*/ 50 w 150"/>
                <a:gd name="T11" fmla="*/ 72 h 143"/>
                <a:gd name="T12" fmla="*/ 0 w 150"/>
                <a:gd name="T13" fmla="*/ 136 h 143"/>
                <a:gd name="T14" fmla="*/ 72 w 150"/>
                <a:gd name="T15" fmla="*/ 97 h 143"/>
                <a:gd name="T16" fmla="*/ 136 w 150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143">
                  <a:moveTo>
                    <a:pt x="136" y="143"/>
                  </a:moveTo>
                  <a:lnTo>
                    <a:pt x="100" y="72"/>
                  </a:lnTo>
                  <a:lnTo>
                    <a:pt x="150" y="8"/>
                  </a:lnTo>
                  <a:lnTo>
                    <a:pt x="79" y="47"/>
                  </a:lnTo>
                  <a:lnTo>
                    <a:pt x="15" y="0"/>
                  </a:lnTo>
                  <a:lnTo>
                    <a:pt x="50" y="72"/>
                  </a:lnTo>
                  <a:lnTo>
                    <a:pt x="0" y="136"/>
                  </a:lnTo>
                  <a:lnTo>
                    <a:pt x="72" y="97"/>
                  </a:lnTo>
                  <a:lnTo>
                    <a:pt x="136" y="14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1463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1464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5" name="Group 1440"/>
          <p:cNvGrpSpPr>
            <a:grpSpLocks/>
          </p:cNvGrpSpPr>
          <p:nvPr/>
        </p:nvGrpSpPr>
        <p:grpSpPr bwMode="auto">
          <a:xfrm>
            <a:off x="4841875" y="2008114"/>
            <a:ext cx="395288" cy="412750"/>
            <a:chOff x="2398" y="3113"/>
            <a:chExt cx="314" cy="334"/>
          </a:xfrm>
        </p:grpSpPr>
        <p:sp>
          <p:nvSpPr>
            <p:cNvPr id="136" name="Freeform 1441"/>
            <p:cNvSpPr>
              <a:spLocks/>
            </p:cNvSpPr>
            <p:nvPr/>
          </p:nvSpPr>
          <p:spPr bwMode="auto">
            <a:xfrm>
              <a:off x="2402" y="3340"/>
              <a:ext cx="310" cy="107"/>
            </a:xfrm>
            <a:custGeom>
              <a:avLst/>
              <a:gdLst>
                <a:gd name="T0" fmla="*/ 310 w 310"/>
                <a:gd name="T1" fmla="*/ 54 h 107"/>
                <a:gd name="T2" fmla="*/ 303 w 310"/>
                <a:gd name="T3" fmla="*/ 68 h 107"/>
                <a:gd name="T4" fmla="*/ 285 w 310"/>
                <a:gd name="T5" fmla="*/ 82 h 107"/>
                <a:gd name="T6" fmla="*/ 253 w 310"/>
                <a:gd name="T7" fmla="*/ 96 h 107"/>
                <a:gd name="T8" fmla="*/ 210 w 310"/>
                <a:gd name="T9" fmla="*/ 104 h 107"/>
                <a:gd name="T10" fmla="*/ 168 w 310"/>
                <a:gd name="T11" fmla="*/ 107 h 107"/>
                <a:gd name="T12" fmla="*/ 118 w 310"/>
                <a:gd name="T13" fmla="*/ 107 h 107"/>
                <a:gd name="T14" fmla="*/ 75 w 310"/>
                <a:gd name="T15" fmla="*/ 100 h 107"/>
                <a:gd name="T16" fmla="*/ 39 w 310"/>
                <a:gd name="T17" fmla="*/ 89 h 107"/>
                <a:gd name="T18" fmla="*/ 14 w 310"/>
                <a:gd name="T19" fmla="*/ 75 h 107"/>
                <a:gd name="T20" fmla="*/ 0 w 310"/>
                <a:gd name="T21" fmla="*/ 61 h 107"/>
                <a:gd name="T22" fmla="*/ 0 w 310"/>
                <a:gd name="T23" fmla="*/ 43 h 107"/>
                <a:gd name="T24" fmla="*/ 14 w 310"/>
                <a:gd name="T25" fmla="*/ 29 h 107"/>
                <a:gd name="T26" fmla="*/ 39 w 310"/>
                <a:gd name="T27" fmla="*/ 15 h 107"/>
                <a:gd name="T28" fmla="*/ 75 w 310"/>
                <a:gd name="T29" fmla="*/ 7 h 107"/>
                <a:gd name="T30" fmla="*/ 118 w 310"/>
                <a:gd name="T31" fmla="*/ 0 h 107"/>
                <a:gd name="T32" fmla="*/ 168 w 310"/>
                <a:gd name="T33" fmla="*/ 0 h 107"/>
                <a:gd name="T34" fmla="*/ 210 w 310"/>
                <a:gd name="T35" fmla="*/ 4 h 107"/>
                <a:gd name="T36" fmla="*/ 253 w 310"/>
                <a:gd name="T37" fmla="*/ 11 h 107"/>
                <a:gd name="T38" fmla="*/ 285 w 310"/>
                <a:gd name="T39" fmla="*/ 22 h 107"/>
                <a:gd name="T40" fmla="*/ 303 w 310"/>
                <a:gd name="T41" fmla="*/ 36 h 107"/>
                <a:gd name="T42" fmla="*/ 310 w 310"/>
                <a:gd name="T43" fmla="*/ 54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7">
                  <a:moveTo>
                    <a:pt x="310" y="54"/>
                  </a:moveTo>
                  <a:lnTo>
                    <a:pt x="303" y="68"/>
                  </a:lnTo>
                  <a:lnTo>
                    <a:pt x="285" y="82"/>
                  </a:lnTo>
                  <a:lnTo>
                    <a:pt x="253" y="96"/>
                  </a:lnTo>
                  <a:lnTo>
                    <a:pt x="210" y="104"/>
                  </a:lnTo>
                  <a:lnTo>
                    <a:pt x="168" y="107"/>
                  </a:lnTo>
                  <a:lnTo>
                    <a:pt x="118" y="107"/>
                  </a:lnTo>
                  <a:lnTo>
                    <a:pt x="75" y="100"/>
                  </a:lnTo>
                  <a:lnTo>
                    <a:pt x="39" y="89"/>
                  </a:lnTo>
                  <a:lnTo>
                    <a:pt x="14" y="75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39" y="15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4"/>
                  </a:lnTo>
                  <a:lnTo>
                    <a:pt x="253" y="11"/>
                  </a:lnTo>
                  <a:lnTo>
                    <a:pt x="285" y="22"/>
                  </a:lnTo>
                  <a:lnTo>
                    <a:pt x="303" y="36"/>
                  </a:lnTo>
                  <a:lnTo>
                    <a:pt x="310" y="54"/>
                  </a:lnTo>
                  <a:close/>
                </a:path>
              </a:pathLst>
            </a:custGeom>
            <a:solidFill>
              <a:srgbClr val="0078AA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Rectangle 1442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38" name="Rectangle 1443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39" name="Freeform 1444"/>
            <p:cNvSpPr>
              <a:spLocks/>
            </p:cNvSpPr>
            <p:nvPr/>
          </p:nvSpPr>
          <p:spPr bwMode="auto">
            <a:xfrm>
              <a:off x="2402" y="3113"/>
              <a:ext cx="310" cy="106"/>
            </a:xfrm>
            <a:custGeom>
              <a:avLst/>
              <a:gdLst>
                <a:gd name="T0" fmla="*/ 310 w 310"/>
                <a:gd name="T1" fmla="*/ 53 h 106"/>
                <a:gd name="T2" fmla="*/ 303 w 310"/>
                <a:gd name="T3" fmla="*/ 67 h 106"/>
                <a:gd name="T4" fmla="*/ 285 w 310"/>
                <a:gd name="T5" fmla="*/ 81 h 106"/>
                <a:gd name="T6" fmla="*/ 253 w 310"/>
                <a:gd name="T7" fmla="*/ 96 h 106"/>
                <a:gd name="T8" fmla="*/ 210 w 310"/>
                <a:gd name="T9" fmla="*/ 103 h 106"/>
                <a:gd name="T10" fmla="*/ 168 w 310"/>
                <a:gd name="T11" fmla="*/ 106 h 106"/>
                <a:gd name="T12" fmla="*/ 118 w 310"/>
                <a:gd name="T13" fmla="*/ 106 h 106"/>
                <a:gd name="T14" fmla="*/ 75 w 310"/>
                <a:gd name="T15" fmla="*/ 99 h 106"/>
                <a:gd name="T16" fmla="*/ 39 w 310"/>
                <a:gd name="T17" fmla="*/ 89 h 106"/>
                <a:gd name="T18" fmla="*/ 14 w 310"/>
                <a:gd name="T19" fmla="*/ 74 h 106"/>
                <a:gd name="T20" fmla="*/ 0 w 310"/>
                <a:gd name="T21" fmla="*/ 60 h 106"/>
                <a:gd name="T22" fmla="*/ 0 w 310"/>
                <a:gd name="T23" fmla="*/ 42 h 106"/>
                <a:gd name="T24" fmla="*/ 14 w 310"/>
                <a:gd name="T25" fmla="*/ 28 h 106"/>
                <a:gd name="T26" fmla="*/ 39 w 310"/>
                <a:gd name="T27" fmla="*/ 14 h 106"/>
                <a:gd name="T28" fmla="*/ 75 w 310"/>
                <a:gd name="T29" fmla="*/ 7 h 106"/>
                <a:gd name="T30" fmla="*/ 118 w 310"/>
                <a:gd name="T31" fmla="*/ 0 h 106"/>
                <a:gd name="T32" fmla="*/ 168 w 310"/>
                <a:gd name="T33" fmla="*/ 0 h 106"/>
                <a:gd name="T34" fmla="*/ 210 w 310"/>
                <a:gd name="T35" fmla="*/ 3 h 106"/>
                <a:gd name="T36" fmla="*/ 253 w 310"/>
                <a:gd name="T37" fmla="*/ 10 h 106"/>
                <a:gd name="T38" fmla="*/ 285 w 310"/>
                <a:gd name="T39" fmla="*/ 21 h 106"/>
                <a:gd name="T40" fmla="*/ 303 w 310"/>
                <a:gd name="T41" fmla="*/ 35 h 106"/>
                <a:gd name="T42" fmla="*/ 310 w 310"/>
                <a:gd name="T43" fmla="*/ 53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6">
                  <a:moveTo>
                    <a:pt x="310" y="53"/>
                  </a:moveTo>
                  <a:lnTo>
                    <a:pt x="303" y="67"/>
                  </a:lnTo>
                  <a:lnTo>
                    <a:pt x="285" y="81"/>
                  </a:lnTo>
                  <a:lnTo>
                    <a:pt x="253" y="96"/>
                  </a:lnTo>
                  <a:lnTo>
                    <a:pt x="210" y="103"/>
                  </a:lnTo>
                  <a:lnTo>
                    <a:pt x="168" y="106"/>
                  </a:lnTo>
                  <a:lnTo>
                    <a:pt x="118" y="106"/>
                  </a:lnTo>
                  <a:lnTo>
                    <a:pt x="75" y="99"/>
                  </a:lnTo>
                  <a:lnTo>
                    <a:pt x="39" y="89"/>
                  </a:lnTo>
                  <a:lnTo>
                    <a:pt x="14" y="74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14" y="28"/>
                  </a:lnTo>
                  <a:lnTo>
                    <a:pt x="39" y="14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3"/>
                  </a:lnTo>
                  <a:lnTo>
                    <a:pt x="253" y="10"/>
                  </a:lnTo>
                  <a:lnTo>
                    <a:pt x="285" y="21"/>
                  </a:lnTo>
                  <a:lnTo>
                    <a:pt x="303" y="35"/>
                  </a:lnTo>
                  <a:lnTo>
                    <a:pt x="310" y="53"/>
                  </a:lnTo>
                  <a:close/>
                </a:path>
              </a:pathLst>
            </a:custGeom>
            <a:solidFill>
              <a:srgbClr val="00B4FF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1445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1446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1447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1448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1449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1450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1451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1452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1453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1454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1455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1456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1457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1458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1459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1460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1461"/>
            <p:cNvSpPr>
              <a:spLocks/>
            </p:cNvSpPr>
            <p:nvPr/>
          </p:nvSpPr>
          <p:spPr bwMode="auto">
            <a:xfrm>
              <a:off x="2484" y="3258"/>
              <a:ext cx="146" cy="143"/>
            </a:xfrm>
            <a:custGeom>
              <a:avLst/>
              <a:gdLst>
                <a:gd name="T0" fmla="*/ 132 w 146"/>
                <a:gd name="T1" fmla="*/ 143 h 143"/>
                <a:gd name="T2" fmla="*/ 96 w 146"/>
                <a:gd name="T3" fmla="*/ 72 h 143"/>
                <a:gd name="T4" fmla="*/ 146 w 146"/>
                <a:gd name="T5" fmla="*/ 8 h 143"/>
                <a:gd name="T6" fmla="*/ 75 w 146"/>
                <a:gd name="T7" fmla="*/ 47 h 143"/>
                <a:gd name="T8" fmla="*/ 14 w 146"/>
                <a:gd name="T9" fmla="*/ 0 h 143"/>
                <a:gd name="T10" fmla="*/ 50 w 146"/>
                <a:gd name="T11" fmla="*/ 68 h 143"/>
                <a:gd name="T12" fmla="*/ 0 w 146"/>
                <a:gd name="T13" fmla="*/ 132 h 143"/>
                <a:gd name="T14" fmla="*/ 71 w 146"/>
                <a:gd name="T15" fmla="*/ 93 h 143"/>
                <a:gd name="T16" fmla="*/ 132 w 146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43">
                  <a:moveTo>
                    <a:pt x="132" y="143"/>
                  </a:moveTo>
                  <a:lnTo>
                    <a:pt x="96" y="72"/>
                  </a:lnTo>
                  <a:lnTo>
                    <a:pt x="146" y="8"/>
                  </a:lnTo>
                  <a:lnTo>
                    <a:pt x="75" y="47"/>
                  </a:lnTo>
                  <a:lnTo>
                    <a:pt x="14" y="0"/>
                  </a:lnTo>
                  <a:lnTo>
                    <a:pt x="50" y="68"/>
                  </a:lnTo>
                  <a:lnTo>
                    <a:pt x="0" y="132"/>
                  </a:lnTo>
                  <a:lnTo>
                    <a:pt x="71" y="93"/>
                  </a:lnTo>
                  <a:lnTo>
                    <a:pt x="132" y="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1462"/>
            <p:cNvSpPr>
              <a:spLocks/>
            </p:cNvSpPr>
            <p:nvPr/>
          </p:nvSpPr>
          <p:spPr bwMode="auto">
            <a:xfrm>
              <a:off x="2480" y="3258"/>
              <a:ext cx="150" cy="143"/>
            </a:xfrm>
            <a:custGeom>
              <a:avLst/>
              <a:gdLst>
                <a:gd name="T0" fmla="*/ 136 w 150"/>
                <a:gd name="T1" fmla="*/ 143 h 143"/>
                <a:gd name="T2" fmla="*/ 100 w 150"/>
                <a:gd name="T3" fmla="*/ 72 h 143"/>
                <a:gd name="T4" fmla="*/ 150 w 150"/>
                <a:gd name="T5" fmla="*/ 8 h 143"/>
                <a:gd name="T6" fmla="*/ 79 w 150"/>
                <a:gd name="T7" fmla="*/ 47 h 143"/>
                <a:gd name="T8" fmla="*/ 15 w 150"/>
                <a:gd name="T9" fmla="*/ 0 h 143"/>
                <a:gd name="T10" fmla="*/ 50 w 150"/>
                <a:gd name="T11" fmla="*/ 72 h 143"/>
                <a:gd name="T12" fmla="*/ 0 w 150"/>
                <a:gd name="T13" fmla="*/ 136 h 143"/>
                <a:gd name="T14" fmla="*/ 72 w 150"/>
                <a:gd name="T15" fmla="*/ 97 h 143"/>
                <a:gd name="T16" fmla="*/ 136 w 150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143">
                  <a:moveTo>
                    <a:pt x="136" y="143"/>
                  </a:moveTo>
                  <a:lnTo>
                    <a:pt x="100" y="72"/>
                  </a:lnTo>
                  <a:lnTo>
                    <a:pt x="150" y="8"/>
                  </a:lnTo>
                  <a:lnTo>
                    <a:pt x="79" y="47"/>
                  </a:lnTo>
                  <a:lnTo>
                    <a:pt x="15" y="0"/>
                  </a:lnTo>
                  <a:lnTo>
                    <a:pt x="50" y="72"/>
                  </a:lnTo>
                  <a:lnTo>
                    <a:pt x="0" y="136"/>
                  </a:lnTo>
                  <a:lnTo>
                    <a:pt x="72" y="97"/>
                  </a:lnTo>
                  <a:lnTo>
                    <a:pt x="136" y="14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1463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1464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0" name="Group 1440"/>
          <p:cNvGrpSpPr>
            <a:grpSpLocks/>
          </p:cNvGrpSpPr>
          <p:nvPr/>
        </p:nvGrpSpPr>
        <p:grpSpPr bwMode="auto">
          <a:xfrm>
            <a:off x="5691188" y="2174801"/>
            <a:ext cx="393700" cy="411163"/>
            <a:chOff x="2398" y="3113"/>
            <a:chExt cx="314" cy="334"/>
          </a:xfrm>
        </p:grpSpPr>
        <p:sp>
          <p:nvSpPr>
            <p:cNvPr id="161" name="Freeform 1441"/>
            <p:cNvSpPr>
              <a:spLocks/>
            </p:cNvSpPr>
            <p:nvPr/>
          </p:nvSpPr>
          <p:spPr bwMode="auto">
            <a:xfrm>
              <a:off x="2402" y="3340"/>
              <a:ext cx="310" cy="107"/>
            </a:xfrm>
            <a:custGeom>
              <a:avLst/>
              <a:gdLst>
                <a:gd name="T0" fmla="*/ 310 w 310"/>
                <a:gd name="T1" fmla="*/ 54 h 107"/>
                <a:gd name="T2" fmla="*/ 303 w 310"/>
                <a:gd name="T3" fmla="*/ 68 h 107"/>
                <a:gd name="T4" fmla="*/ 285 w 310"/>
                <a:gd name="T5" fmla="*/ 82 h 107"/>
                <a:gd name="T6" fmla="*/ 253 w 310"/>
                <a:gd name="T7" fmla="*/ 96 h 107"/>
                <a:gd name="T8" fmla="*/ 210 w 310"/>
                <a:gd name="T9" fmla="*/ 104 h 107"/>
                <a:gd name="T10" fmla="*/ 168 w 310"/>
                <a:gd name="T11" fmla="*/ 107 h 107"/>
                <a:gd name="T12" fmla="*/ 118 w 310"/>
                <a:gd name="T13" fmla="*/ 107 h 107"/>
                <a:gd name="T14" fmla="*/ 75 w 310"/>
                <a:gd name="T15" fmla="*/ 100 h 107"/>
                <a:gd name="T16" fmla="*/ 39 w 310"/>
                <a:gd name="T17" fmla="*/ 89 h 107"/>
                <a:gd name="T18" fmla="*/ 14 w 310"/>
                <a:gd name="T19" fmla="*/ 75 h 107"/>
                <a:gd name="T20" fmla="*/ 0 w 310"/>
                <a:gd name="T21" fmla="*/ 61 h 107"/>
                <a:gd name="T22" fmla="*/ 0 w 310"/>
                <a:gd name="T23" fmla="*/ 43 h 107"/>
                <a:gd name="T24" fmla="*/ 14 w 310"/>
                <a:gd name="T25" fmla="*/ 29 h 107"/>
                <a:gd name="T26" fmla="*/ 39 w 310"/>
                <a:gd name="T27" fmla="*/ 15 h 107"/>
                <a:gd name="T28" fmla="*/ 75 w 310"/>
                <a:gd name="T29" fmla="*/ 7 h 107"/>
                <a:gd name="T30" fmla="*/ 118 w 310"/>
                <a:gd name="T31" fmla="*/ 0 h 107"/>
                <a:gd name="T32" fmla="*/ 168 w 310"/>
                <a:gd name="T33" fmla="*/ 0 h 107"/>
                <a:gd name="T34" fmla="*/ 210 w 310"/>
                <a:gd name="T35" fmla="*/ 4 h 107"/>
                <a:gd name="T36" fmla="*/ 253 w 310"/>
                <a:gd name="T37" fmla="*/ 11 h 107"/>
                <a:gd name="T38" fmla="*/ 285 w 310"/>
                <a:gd name="T39" fmla="*/ 22 h 107"/>
                <a:gd name="T40" fmla="*/ 303 w 310"/>
                <a:gd name="T41" fmla="*/ 36 h 107"/>
                <a:gd name="T42" fmla="*/ 310 w 310"/>
                <a:gd name="T43" fmla="*/ 54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7">
                  <a:moveTo>
                    <a:pt x="310" y="54"/>
                  </a:moveTo>
                  <a:lnTo>
                    <a:pt x="303" y="68"/>
                  </a:lnTo>
                  <a:lnTo>
                    <a:pt x="285" y="82"/>
                  </a:lnTo>
                  <a:lnTo>
                    <a:pt x="253" y="96"/>
                  </a:lnTo>
                  <a:lnTo>
                    <a:pt x="210" y="104"/>
                  </a:lnTo>
                  <a:lnTo>
                    <a:pt x="168" y="107"/>
                  </a:lnTo>
                  <a:lnTo>
                    <a:pt x="118" y="107"/>
                  </a:lnTo>
                  <a:lnTo>
                    <a:pt x="75" y="100"/>
                  </a:lnTo>
                  <a:lnTo>
                    <a:pt x="39" y="89"/>
                  </a:lnTo>
                  <a:lnTo>
                    <a:pt x="14" y="75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39" y="15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4"/>
                  </a:lnTo>
                  <a:lnTo>
                    <a:pt x="253" y="11"/>
                  </a:lnTo>
                  <a:lnTo>
                    <a:pt x="285" y="22"/>
                  </a:lnTo>
                  <a:lnTo>
                    <a:pt x="303" y="36"/>
                  </a:lnTo>
                  <a:lnTo>
                    <a:pt x="310" y="54"/>
                  </a:lnTo>
                  <a:close/>
                </a:path>
              </a:pathLst>
            </a:custGeom>
            <a:solidFill>
              <a:srgbClr val="0078AA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Rectangle 1442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63" name="Rectangle 1443"/>
            <p:cNvSpPr>
              <a:spLocks noChangeArrowheads="1"/>
            </p:cNvSpPr>
            <p:nvPr/>
          </p:nvSpPr>
          <p:spPr bwMode="auto">
            <a:xfrm>
              <a:off x="2398" y="3166"/>
              <a:ext cx="314" cy="22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64" name="Freeform 1444"/>
            <p:cNvSpPr>
              <a:spLocks/>
            </p:cNvSpPr>
            <p:nvPr/>
          </p:nvSpPr>
          <p:spPr bwMode="auto">
            <a:xfrm>
              <a:off x="2402" y="3113"/>
              <a:ext cx="310" cy="106"/>
            </a:xfrm>
            <a:custGeom>
              <a:avLst/>
              <a:gdLst>
                <a:gd name="T0" fmla="*/ 310 w 310"/>
                <a:gd name="T1" fmla="*/ 53 h 106"/>
                <a:gd name="T2" fmla="*/ 303 w 310"/>
                <a:gd name="T3" fmla="*/ 67 h 106"/>
                <a:gd name="T4" fmla="*/ 285 w 310"/>
                <a:gd name="T5" fmla="*/ 81 h 106"/>
                <a:gd name="T6" fmla="*/ 253 w 310"/>
                <a:gd name="T7" fmla="*/ 96 h 106"/>
                <a:gd name="T8" fmla="*/ 210 w 310"/>
                <a:gd name="T9" fmla="*/ 103 h 106"/>
                <a:gd name="T10" fmla="*/ 168 w 310"/>
                <a:gd name="T11" fmla="*/ 106 h 106"/>
                <a:gd name="T12" fmla="*/ 118 w 310"/>
                <a:gd name="T13" fmla="*/ 106 h 106"/>
                <a:gd name="T14" fmla="*/ 75 w 310"/>
                <a:gd name="T15" fmla="*/ 99 h 106"/>
                <a:gd name="T16" fmla="*/ 39 w 310"/>
                <a:gd name="T17" fmla="*/ 89 h 106"/>
                <a:gd name="T18" fmla="*/ 14 w 310"/>
                <a:gd name="T19" fmla="*/ 74 h 106"/>
                <a:gd name="T20" fmla="*/ 0 w 310"/>
                <a:gd name="T21" fmla="*/ 60 h 106"/>
                <a:gd name="T22" fmla="*/ 0 w 310"/>
                <a:gd name="T23" fmla="*/ 42 h 106"/>
                <a:gd name="T24" fmla="*/ 14 w 310"/>
                <a:gd name="T25" fmla="*/ 28 h 106"/>
                <a:gd name="T26" fmla="*/ 39 w 310"/>
                <a:gd name="T27" fmla="*/ 14 h 106"/>
                <a:gd name="T28" fmla="*/ 75 w 310"/>
                <a:gd name="T29" fmla="*/ 7 h 106"/>
                <a:gd name="T30" fmla="*/ 118 w 310"/>
                <a:gd name="T31" fmla="*/ 0 h 106"/>
                <a:gd name="T32" fmla="*/ 168 w 310"/>
                <a:gd name="T33" fmla="*/ 0 h 106"/>
                <a:gd name="T34" fmla="*/ 210 w 310"/>
                <a:gd name="T35" fmla="*/ 3 h 106"/>
                <a:gd name="T36" fmla="*/ 253 w 310"/>
                <a:gd name="T37" fmla="*/ 10 h 106"/>
                <a:gd name="T38" fmla="*/ 285 w 310"/>
                <a:gd name="T39" fmla="*/ 21 h 106"/>
                <a:gd name="T40" fmla="*/ 303 w 310"/>
                <a:gd name="T41" fmla="*/ 35 h 106"/>
                <a:gd name="T42" fmla="*/ 310 w 310"/>
                <a:gd name="T43" fmla="*/ 53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" h="106">
                  <a:moveTo>
                    <a:pt x="310" y="53"/>
                  </a:moveTo>
                  <a:lnTo>
                    <a:pt x="303" y="67"/>
                  </a:lnTo>
                  <a:lnTo>
                    <a:pt x="285" y="81"/>
                  </a:lnTo>
                  <a:lnTo>
                    <a:pt x="253" y="96"/>
                  </a:lnTo>
                  <a:lnTo>
                    <a:pt x="210" y="103"/>
                  </a:lnTo>
                  <a:lnTo>
                    <a:pt x="168" y="106"/>
                  </a:lnTo>
                  <a:lnTo>
                    <a:pt x="118" y="106"/>
                  </a:lnTo>
                  <a:lnTo>
                    <a:pt x="75" y="99"/>
                  </a:lnTo>
                  <a:lnTo>
                    <a:pt x="39" y="89"/>
                  </a:lnTo>
                  <a:lnTo>
                    <a:pt x="14" y="74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14" y="28"/>
                  </a:lnTo>
                  <a:lnTo>
                    <a:pt x="39" y="14"/>
                  </a:lnTo>
                  <a:lnTo>
                    <a:pt x="75" y="7"/>
                  </a:lnTo>
                  <a:lnTo>
                    <a:pt x="118" y="0"/>
                  </a:lnTo>
                  <a:lnTo>
                    <a:pt x="168" y="0"/>
                  </a:lnTo>
                  <a:lnTo>
                    <a:pt x="210" y="3"/>
                  </a:lnTo>
                  <a:lnTo>
                    <a:pt x="253" y="10"/>
                  </a:lnTo>
                  <a:lnTo>
                    <a:pt x="285" y="21"/>
                  </a:lnTo>
                  <a:lnTo>
                    <a:pt x="303" y="35"/>
                  </a:lnTo>
                  <a:lnTo>
                    <a:pt x="310" y="53"/>
                  </a:lnTo>
                  <a:close/>
                </a:path>
              </a:pathLst>
            </a:custGeom>
            <a:solidFill>
              <a:srgbClr val="00B4FF"/>
            </a:solidFill>
            <a:ln w="1111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1445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1446"/>
            <p:cNvSpPr>
              <a:spLocks/>
            </p:cNvSpPr>
            <p:nvPr/>
          </p:nvSpPr>
          <p:spPr bwMode="auto">
            <a:xfrm>
              <a:off x="2559" y="3127"/>
              <a:ext cx="103" cy="32"/>
            </a:xfrm>
            <a:custGeom>
              <a:avLst/>
              <a:gdLst>
                <a:gd name="T0" fmla="*/ 0 w 103"/>
                <a:gd name="T1" fmla="*/ 25 h 32"/>
                <a:gd name="T2" fmla="*/ 21 w 103"/>
                <a:gd name="T3" fmla="*/ 32 h 32"/>
                <a:gd name="T4" fmla="*/ 78 w 103"/>
                <a:gd name="T5" fmla="*/ 10 h 32"/>
                <a:gd name="T6" fmla="*/ 103 w 103"/>
                <a:gd name="T7" fmla="*/ 18 h 32"/>
                <a:gd name="T8" fmla="*/ 89 w 103"/>
                <a:gd name="T9" fmla="*/ 0 h 32"/>
                <a:gd name="T10" fmla="*/ 25 w 103"/>
                <a:gd name="T11" fmla="*/ 0 h 32"/>
                <a:gd name="T12" fmla="*/ 50 w 103"/>
                <a:gd name="T13" fmla="*/ 3 h 32"/>
                <a:gd name="T14" fmla="*/ 0 w 103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2">
                  <a:moveTo>
                    <a:pt x="0" y="25"/>
                  </a:moveTo>
                  <a:lnTo>
                    <a:pt x="21" y="32"/>
                  </a:lnTo>
                  <a:lnTo>
                    <a:pt x="78" y="10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25" y="0"/>
                  </a:lnTo>
                  <a:lnTo>
                    <a:pt x="50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1447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1448"/>
            <p:cNvSpPr>
              <a:spLocks/>
            </p:cNvSpPr>
            <p:nvPr/>
          </p:nvSpPr>
          <p:spPr bwMode="auto">
            <a:xfrm>
              <a:off x="2448" y="3166"/>
              <a:ext cx="100" cy="36"/>
            </a:xfrm>
            <a:custGeom>
              <a:avLst/>
              <a:gdLst>
                <a:gd name="T0" fmla="*/ 100 w 100"/>
                <a:gd name="T1" fmla="*/ 7 h 36"/>
                <a:gd name="T2" fmla="*/ 79 w 100"/>
                <a:gd name="T3" fmla="*/ 0 h 36"/>
                <a:gd name="T4" fmla="*/ 25 w 100"/>
                <a:gd name="T5" fmla="*/ 21 h 36"/>
                <a:gd name="T6" fmla="*/ 0 w 100"/>
                <a:gd name="T7" fmla="*/ 14 h 36"/>
                <a:gd name="T8" fmla="*/ 11 w 100"/>
                <a:gd name="T9" fmla="*/ 36 h 36"/>
                <a:gd name="T10" fmla="*/ 79 w 100"/>
                <a:gd name="T11" fmla="*/ 36 h 36"/>
                <a:gd name="T12" fmla="*/ 50 w 100"/>
                <a:gd name="T13" fmla="*/ 28 h 36"/>
                <a:gd name="T14" fmla="*/ 100 w 100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36">
                  <a:moveTo>
                    <a:pt x="100" y="7"/>
                  </a:moveTo>
                  <a:lnTo>
                    <a:pt x="79" y="0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11" y="36"/>
                  </a:lnTo>
                  <a:lnTo>
                    <a:pt x="79" y="36"/>
                  </a:lnTo>
                  <a:lnTo>
                    <a:pt x="50" y="28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1449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1450"/>
            <p:cNvSpPr>
              <a:spLocks/>
            </p:cNvSpPr>
            <p:nvPr/>
          </p:nvSpPr>
          <p:spPr bwMode="auto">
            <a:xfrm>
              <a:off x="2452" y="3123"/>
              <a:ext cx="103" cy="36"/>
            </a:xfrm>
            <a:custGeom>
              <a:avLst/>
              <a:gdLst>
                <a:gd name="T0" fmla="*/ 0 w 103"/>
                <a:gd name="T1" fmla="*/ 7 h 36"/>
                <a:gd name="T2" fmla="*/ 21 w 103"/>
                <a:gd name="T3" fmla="*/ 0 h 36"/>
                <a:gd name="T4" fmla="*/ 78 w 103"/>
                <a:gd name="T5" fmla="*/ 22 h 36"/>
                <a:gd name="T6" fmla="*/ 103 w 103"/>
                <a:gd name="T7" fmla="*/ 18 h 36"/>
                <a:gd name="T8" fmla="*/ 89 w 103"/>
                <a:gd name="T9" fmla="*/ 36 h 36"/>
                <a:gd name="T10" fmla="*/ 25 w 103"/>
                <a:gd name="T11" fmla="*/ 36 h 36"/>
                <a:gd name="T12" fmla="*/ 53 w 103"/>
                <a:gd name="T13" fmla="*/ 29 h 36"/>
                <a:gd name="T14" fmla="*/ 0 w 103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6">
                  <a:moveTo>
                    <a:pt x="0" y="7"/>
                  </a:moveTo>
                  <a:lnTo>
                    <a:pt x="21" y="0"/>
                  </a:lnTo>
                  <a:lnTo>
                    <a:pt x="78" y="22"/>
                  </a:lnTo>
                  <a:lnTo>
                    <a:pt x="103" y="18"/>
                  </a:lnTo>
                  <a:lnTo>
                    <a:pt x="89" y="36"/>
                  </a:lnTo>
                  <a:lnTo>
                    <a:pt x="25" y="36"/>
                  </a:lnTo>
                  <a:lnTo>
                    <a:pt x="53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1451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1452"/>
            <p:cNvSpPr>
              <a:spLocks/>
            </p:cNvSpPr>
            <p:nvPr/>
          </p:nvSpPr>
          <p:spPr bwMode="auto">
            <a:xfrm>
              <a:off x="2555" y="3170"/>
              <a:ext cx="104" cy="35"/>
            </a:xfrm>
            <a:custGeom>
              <a:avLst/>
              <a:gdLst>
                <a:gd name="T0" fmla="*/ 104 w 104"/>
                <a:gd name="T1" fmla="*/ 24 h 35"/>
                <a:gd name="T2" fmla="*/ 79 w 104"/>
                <a:gd name="T3" fmla="*/ 35 h 35"/>
                <a:gd name="T4" fmla="*/ 25 w 104"/>
                <a:gd name="T5" fmla="*/ 10 h 35"/>
                <a:gd name="T6" fmla="*/ 0 w 104"/>
                <a:gd name="T7" fmla="*/ 17 h 35"/>
                <a:gd name="T8" fmla="*/ 15 w 104"/>
                <a:gd name="T9" fmla="*/ 0 h 35"/>
                <a:gd name="T10" fmla="*/ 79 w 104"/>
                <a:gd name="T11" fmla="*/ 0 h 35"/>
                <a:gd name="T12" fmla="*/ 50 w 104"/>
                <a:gd name="T13" fmla="*/ 7 h 35"/>
                <a:gd name="T14" fmla="*/ 104 w 104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5">
                  <a:moveTo>
                    <a:pt x="104" y="24"/>
                  </a:moveTo>
                  <a:lnTo>
                    <a:pt x="79" y="35"/>
                  </a:lnTo>
                  <a:lnTo>
                    <a:pt x="25" y="1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50" y="7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1453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1454"/>
            <p:cNvSpPr>
              <a:spLocks/>
            </p:cNvSpPr>
            <p:nvPr/>
          </p:nvSpPr>
          <p:spPr bwMode="auto">
            <a:xfrm>
              <a:off x="2559" y="3127"/>
              <a:ext cx="103" cy="35"/>
            </a:xfrm>
            <a:custGeom>
              <a:avLst/>
              <a:gdLst>
                <a:gd name="T0" fmla="*/ 0 w 103"/>
                <a:gd name="T1" fmla="*/ 28 h 35"/>
                <a:gd name="T2" fmla="*/ 25 w 103"/>
                <a:gd name="T3" fmla="*/ 35 h 35"/>
                <a:gd name="T4" fmla="*/ 78 w 103"/>
                <a:gd name="T5" fmla="*/ 14 h 35"/>
                <a:gd name="T6" fmla="*/ 103 w 103"/>
                <a:gd name="T7" fmla="*/ 21 h 35"/>
                <a:gd name="T8" fmla="*/ 93 w 103"/>
                <a:gd name="T9" fmla="*/ 0 h 35"/>
                <a:gd name="T10" fmla="*/ 25 w 103"/>
                <a:gd name="T11" fmla="*/ 0 h 35"/>
                <a:gd name="T12" fmla="*/ 53 w 103"/>
                <a:gd name="T13" fmla="*/ 7 h 35"/>
                <a:gd name="T14" fmla="*/ 0 w 103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35">
                  <a:moveTo>
                    <a:pt x="0" y="28"/>
                  </a:moveTo>
                  <a:lnTo>
                    <a:pt x="25" y="35"/>
                  </a:lnTo>
                  <a:lnTo>
                    <a:pt x="78" y="14"/>
                  </a:lnTo>
                  <a:lnTo>
                    <a:pt x="103" y="21"/>
                  </a:lnTo>
                  <a:lnTo>
                    <a:pt x="93" y="0"/>
                  </a:lnTo>
                  <a:lnTo>
                    <a:pt x="25" y="0"/>
                  </a:lnTo>
                  <a:lnTo>
                    <a:pt x="5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1455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1456"/>
            <p:cNvSpPr>
              <a:spLocks/>
            </p:cNvSpPr>
            <p:nvPr/>
          </p:nvSpPr>
          <p:spPr bwMode="auto">
            <a:xfrm>
              <a:off x="2448" y="3166"/>
              <a:ext cx="104" cy="39"/>
            </a:xfrm>
            <a:custGeom>
              <a:avLst/>
              <a:gdLst>
                <a:gd name="T0" fmla="*/ 104 w 104"/>
                <a:gd name="T1" fmla="*/ 11 h 39"/>
                <a:gd name="T2" fmla="*/ 79 w 104"/>
                <a:gd name="T3" fmla="*/ 0 h 39"/>
                <a:gd name="T4" fmla="*/ 25 w 104"/>
                <a:gd name="T5" fmla="*/ 25 h 39"/>
                <a:gd name="T6" fmla="*/ 0 w 104"/>
                <a:gd name="T7" fmla="*/ 18 h 39"/>
                <a:gd name="T8" fmla="*/ 15 w 104"/>
                <a:gd name="T9" fmla="*/ 39 h 39"/>
                <a:gd name="T10" fmla="*/ 79 w 104"/>
                <a:gd name="T11" fmla="*/ 39 h 39"/>
                <a:gd name="T12" fmla="*/ 50 w 104"/>
                <a:gd name="T13" fmla="*/ 28 h 39"/>
                <a:gd name="T14" fmla="*/ 104 w 104"/>
                <a:gd name="T15" fmla="*/ 1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9">
                  <a:moveTo>
                    <a:pt x="104" y="11"/>
                  </a:moveTo>
                  <a:lnTo>
                    <a:pt x="79" y="0"/>
                  </a:lnTo>
                  <a:lnTo>
                    <a:pt x="25" y="25"/>
                  </a:lnTo>
                  <a:lnTo>
                    <a:pt x="0" y="18"/>
                  </a:lnTo>
                  <a:lnTo>
                    <a:pt x="15" y="39"/>
                  </a:lnTo>
                  <a:lnTo>
                    <a:pt x="79" y="39"/>
                  </a:lnTo>
                  <a:lnTo>
                    <a:pt x="50" y="28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1457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1458"/>
            <p:cNvSpPr>
              <a:spLocks/>
            </p:cNvSpPr>
            <p:nvPr/>
          </p:nvSpPr>
          <p:spPr bwMode="auto">
            <a:xfrm>
              <a:off x="2456" y="3127"/>
              <a:ext cx="99" cy="32"/>
            </a:xfrm>
            <a:custGeom>
              <a:avLst/>
              <a:gdLst>
                <a:gd name="T0" fmla="*/ 0 w 99"/>
                <a:gd name="T1" fmla="*/ 7 h 32"/>
                <a:gd name="T2" fmla="*/ 21 w 99"/>
                <a:gd name="T3" fmla="*/ 0 h 32"/>
                <a:gd name="T4" fmla="*/ 78 w 99"/>
                <a:gd name="T5" fmla="*/ 21 h 32"/>
                <a:gd name="T6" fmla="*/ 99 w 99"/>
                <a:gd name="T7" fmla="*/ 14 h 32"/>
                <a:gd name="T8" fmla="*/ 89 w 99"/>
                <a:gd name="T9" fmla="*/ 32 h 32"/>
                <a:gd name="T10" fmla="*/ 24 w 99"/>
                <a:gd name="T11" fmla="*/ 32 h 32"/>
                <a:gd name="T12" fmla="*/ 49 w 99"/>
                <a:gd name="T13" fmla="*/ 28 h 32"/>
                <a:gd name="T14" fmla="*/ 0 w 99"/>
                <a:gd name="T15" fmla="*/ 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32">
                  <a:moveTo>
                    <a:pt x="0" y="7"/>
                  </a:moveTo>
                  <a:lnTo>
                    <a:pt x="21" y="0"/>
                  </a:lnTo>
                  <a:lnTo>
                    <a:pt x="78" y="21"/>
                  </a:lnTo>
                  <a:lnTo>
                    <a:pt x="99" y="14"/>
                  </a:lnTo>
                  <a:lnTo>
                    <a:pt x="89" y="32"/>
                  </a:lnTo>
                  <a:lnTo>
                    <a:pt x="24" y="32"/>
                  </a:lnTo>
                  <a:lnTo>
                    <a:pt x="49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1459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1460"/>
            <p:cNvSpPr>
              <a:spLocks/>
            </p:cNvSpPr>
            <p:nvPr/>
          </p:nvSpPr>
          <p:spPr bwMode="auto">
            <a:xfrm>
              <a:off x="2555" y="3173"/>
              <a:ext cx="104" cy="32"/>
            </a:xfrm>
            <a:custGeom>
              <a:avLst/>
              <a:gdLst>
                <a:gd name="T0" fmla="*/ 104 w 104"/>
                <a:gd name="T1" fmla="*/ 25 h 32"/>
                <a:gd name="T2" fmla="*/ 82 w 104"/>
                <a:gd name="T3" fmla="*/ 32 h 32"/>
                <a:gd name="T4" fmla="*/ 29 w 104"/>
                <a:gd name="T5" fmla="*/ 11 h 32"/>
                <a:gd name="T6" fmla="*/ 0 w 104"/>
                <a:gd name="T7" fmla="*/ 18 h 32"/>
                <a:gd name="T8" fmla="*/ 15 w 104"/>
                <a:gd name="T9" fmla="*/ 0 h 32"/>
                <a:gd name="T10" fmla="*/ 82 w 104"/>
                <a:gd name="T11" fmla="*/ 0 h 32"/>
                <a:gd name="T12" fmla="*/ 54 w 104"/>
                <a:gd name="T13" fmla="*/ 4 h 32"/>
                <a:gd name="T14" fmla="*/ 104 w 104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32">
                  <a:moveTo>
                    <a:pt x="104" y="25"/>
                  </a:moveTo>
                  <a:lnTo>
                    <a:pt x="82" y="32"/>
                  </a:lnTo>
                  <a:lnTo>
                    <a:pt x="29" y="11"/>
                  </a:lnTo>
                  <a:lnTo>
                    <a:pt x="0" y="18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1461"/>
            <p:cNvSpPr>
              <a:spLocks/>
            </p:cNvSpPr>
            <p:nvPr/>
          </p:nvSpPr>
          <p:spPr bwMode="auto">
            <a:xfrm>
              <a:off x="2484" y="3258"/>
              <a:ext cx="146" cy="143"/>
            </a:xfrm>
            <a:custGeom>
              <a:avLst/>
              <a:gdLst>
                <a:gd name="T0" fmla="*/ 132 w 146"/>
                <a:gd name="T1" fmla="*/ 143 h 143"/>
                <a:gd name="T2" fmla="*/ 96 w 146"/>
                <a:gd name="T3" fmla="*/ 72 h 143"/>
                <a:gd name="T4" fmla="*/ 146 w 146"/>
                <a:gd name="T5" fmla="*/ 8 h 143"/>
                <a:gd name="T6" fmla="*/ 75 w 146"/>
                <a:gd name="T7" fmla="*/ 47 h 143"/>
                <a:gd name="T8" fmla="*/ 14 w 146"/>
                <a:gd name="T9" fmla="*/ 0 h 143"/>
                <a:gd name="T10" fmla="*/ 50 w 146"/>
                <a:gd name="T11" fmla="*/ 68 h 143"/>
                <a:gd name="T12" fmla="*/ 0 w 146"/>
                <a:gd name="T13" fmla="*/ 132 h 143"/>
                <a:gd name="T14" fmla="*/ 71 w 146"/>
                <a:gd name="T15" fmla="*/ 93 h 143"/>
                <a:gd name="T16" fmla="*/ 132 w 146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43">
                  <a:moveTo>
                    <a:pt x="132" y="143"/>
                  </a:moveTo>
                  <a:lnTo>
                    <a:pt x="96" y="72"/>
                  </a:lnTo>
                  <a:lnTo>
                    <a:pt x="146" y="8"/>
                  </a:lnTo>
                  <a:lnTo>
                    <a:pt x="75" y="47"/>
                  </a:lnTo>
                  <a:lnTo>
                    <a:pt x="14" y="0"/>
                  </a:lnTo>
                  <a:lnTo>
                    <a:pt x="50" y="68"/>
                  </a:lnTo>
                  <a:lnTo>
                    <a:pt x="0" y="132"/>
                  </a:lnTo>
                  <a:lnTo>
                    <a:pt x="71" y="93"/>
                  </a:lnTo>
                  <a:lnTo>
                    <a:pt x="132" y="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1462"/>
            <p:cNvSpPr>
              <a:spLocks/>
            </p:cNvSpPr>
            <p:nvPr/>
          </p:nvSpPr>
          <p:spPr bwMode="auto">
            <a:xfrm>
              <a:off x="2480" y="3258"/>
              <a:ext cx="150" cy="143"/>
            </a:xfrm>
            <a:custGeom>
              <a:avLst/>
              <a:gdLst>
                <a:gd name="T0" fmla="*/ 136 w 150"/>
                <a:gd name="T1" fmla="*/ 143 h 143"/>
                <a:gd name="T2" fmla="*/ 100 w 150"/>
                <a:gd name="T3" fmla="*/ 72 h 143"/>
                <a:gd name="T4" fmla="*/ 150 w 150"/>
                <a:gd name="T5" fmla="*/ 8 h 143"/>
                <a:gd name="T6" fmla="*/ 79 w 150"/>
                <a:gd name="T7" fmla="*/ 47 h 143"/>
                <a:gd name="T8" fmla="*/ 15 w 150"/>
                <a:gd name="T9" fmla="*/ 0 h 143"/>
                <a:gd name="T10" fmla="*/ 50 w 150"/>
                <a:gd name="T11" fmla="*/ 72 h 143"/>
                <a:gd name="T12" fmla="*/ 0 w 150"/>
                <a:gd name="T13" fmla="*/ 136 h 143"/>
                <a:gd name="T14" fmla="*/ 72 w 150"/>
                <a:gd name="T15" fmla="*/ 97 h 143"/>
                <a:gd name="T16" fmla="*/ 136 w 150"/>
                <a:gd name="T17" fmla="*/ 143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143">
                  <a:moveTo>
                    <a:pt x="136" y="143"/>
                  </a:moveTo>
                  <a:lnTo>
                    <a:pt x="100" y="72"/>
                  </a:lnTo>
                  <a:lnTo>
                    <a:pt x="150" y="8"/>
                  </a:lnTo>
                  <a:lnTo>
                    <a:pt x="79" y="47"/>
                  </a:lnTo>
                  <a:lnTo>
                    <a:pt x="15" y="0"/>
                  </a:lnTo>
                  <a:lnTo>
                    <a:pt x="50" y="72"/>
                  </a:lnTo>
                  <a:lnTo>
                    <a:pt x="0" y="136"/>
                  </a:lnTo>
                  <a:lnTo>
                    <a:pt x="72" y="97"/>
                  </a:lnTo>
                  <a:lnTo>
                    <a:pt x="136" y="14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1463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1464"/>
            <p:cNvSpPr>
              <a:spLocks/>
            </p:cNvSpPr>
            <p:nvPr/>
          </p:nvSpPr>
          <p:spPr bwMode="auto">
            <a:xfrm>
              <a:off x="2445" y="3244"/>
              <a:ext cx="217" cy="164"/>
            </a:xfrm>
            <a:custGeom>
              <a:avLst/>
              <a:gdLst>
                <a:gd name="T0" fmla="*/ 217 w 217"/>
                <a:gd name="T1" fmla="*/ 82 h 164"/>
                <a:gd name="T2" fmla="*/ 128 w 217"/>
                <a:gd name="T3" fmla="*/ 68 h 164"/>
                <a:gd name="T4" fmla="*/ 107 w 217"/>
                <a:gd name="T5" fmla="*/ 0 h 164"/>
                <a:gd name="T6" fmla="*/ 89 w 217"/>
                <a:gd name="T7" fmla="*/ 68 h 164"/>
                <a:gd name="T8" fmla="*/ 0 w 217"/>
                <a:gd name="T9" fmla="*/ 82 h 164"/>
                <a:gd name="T10" fmla="*/ 89 w 217"/>
                <a:gd name="T11" fmla="*/ 96 h 164"/>
                <a:gd name="T12" fmla="*/ 107 w 217"/>
                <a:gd name="T13" fmla="*/ 164 h 164"/>
                <a:gd name="T14" fmla="*/ 128 w 217"/>
                <a:gd name="T15" fmla="*/ 96 h 164"/>
                <a:gd name="T16" fmla="*/ 217 w 217"/>
                <a:gd name="T17" fmla="*/ 82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164">
                  <a:moveTo>
                    <a:pt x="217" y="82"/>
                  </a:moveTo>
                  <a:lnTo>
                    <a:pt x="128" y="68"/>
                  </a:lnTo>
                  <a:lnTo>
                    <a:pt x="107" y="0"/>
                  </a:lnTo>
                  <a:lnTo>
                    <a:pt x="89" y="68"/>
                  </a:lnTo>
                  <a:lnTo>
                    <a:pt x="0" y="82"/>
                  </a:lnTo>
                  <a:lnTo>
                    <a:pt x="89" y="96"/>
                  </a:lnTo>
                  <a:lnTo>
                    <a:pt x="107" y="164"/>
                  </a:lnTo>
                  <a:lnTo>
                    <a:pt x="128" y="96"/>
                  </a:lnTo>
                  <a:lnTo>
                    <a:pt x="217" y="8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5" name="Group 545"/>
          <p:cNvGrpSpPr>
            <a:grpSpLocks/>
          </p:cNvGrpSpPr>
          <p:nvPr/>
        </p:nvGrpSpPr>
        <p:grpSpPr bwMode="auto">
          <a:xfrm>
            <a:off x="8101013" y="1227064"/>
            <a:ext cx="365125" cy="234950"/>
            <a:chOff x="3537" y="1975"/>
            <a:chExt cx="1319" cy="775"/>
          </a:xfrm>
        </p:grpSpPr>
        <p:sp>
          <p:nvSpPr>
            <p:cNvPr id="186" name="AutoShape 546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187" name="Group 547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188" name="Oval 548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89" name="Rectangle 549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90" name="Rectangle 550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91" name="Oval 551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192" name="Group 552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195" name="Group 553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205" name="Freeform 554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6" name="Freeform 555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7" name="Freeform 556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8" name="Freeform 557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9" name="Freeform 558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0" name="Freeform 559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1" name="Freeform 560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2" name="Freeform 561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6" name="Group 562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197" name="Freeform 563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8" name="Freeform 564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9" name="Freeform 565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0" name="Freeform 566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1" name="Freeform 567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2" name="Freeform 568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3" name="Freeform 569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4" name="Freeform 570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93" name="Line 571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Line 572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13" name="Group 545"/>
          <p:cNvGrpSpPr>
            <a:grpSpLocks/>
          </p:cNvGrpSpPr>
          <p:nvPr/>
        </p:nvGrpSpPr>
        <p:grpSpPr bwMode="auto">
          <a:xfrm>
            <a:off x="7380288" y="1233414"/>
            <a:ext cx="365125" cy="234950"/>
            <a:chOff x="3537" y="1975"/>
            <a:chExt cx="1319" cy="775"/>
          </a:xfrm>
        </p:grpSpPr>
        <p:sp>
          <p:nvSpPr>
            <p:cNvPr id="214" name="AutoShape 546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215" name="Group 547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216" name="Oval 548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17" name="Rectangle 549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18" name="Rectangle 550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19" name="Oval 551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220" name="Group 552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223" name="Group 553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233" name="Freeform 554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4" name="Freeform 555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5" name="Freeform 556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6" name="Freeform 557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7" name="Freeform 558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8" name="Freeform 559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9" name="Freeform 560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0" name="Freeform 561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24" name="Group 562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225" name="Freeform 563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" name="Freeform 564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7" name="Freeform 565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8" name="Freeform 566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9" name="Freeform 567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0" name="Freeform 568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1" name="Freeform 569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2" name="Freeform 570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21" name="Line 571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" name="Line 572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41" name="Group 545"/>
          <p:cNvGrpSpPr>
            <a:grpSpLocks/>
          </p:cNvGrpSpPr>
          <p:nvPr/>
        </p:nvGrpSpPr>
        <p:grpSpPr bwMode="auto">
          <a:xfrm>
            <a:off x="6653213" y="1227064"/>
            <a:ext cx="365125" cy="234950"/>
            <a:chOff x="3537" y="1975"/>
            <a:chExt cx="1319" cy="775"/>
          </a:xfrm>
        </p:grpSpPr>
        <p:sp>
          <p:nvSpPr>
            <p:cNvPr id="242" name="AutoShape 546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243" name="Group 547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244" name="Oval 548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45" name="Rectangle 549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46" name="Rectangle 550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47" name="Oval 551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248" name="Group 552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251" name="Group 553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261" name="Freeform 554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2" name="Freeform 555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3" name="Freeform 556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4" name="Freeform 557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5" name="Freeform 558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6" name="Freeform 559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7" name="Freeform 560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8" name="Freeform 561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52" name="Group 562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253" name="Freeform 563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4" name="Freeform 564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5" name="Freeform 565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" name="Freeform 566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7" name="Freeform 567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8" name="Freeform 568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9" name="Freeform 569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0" name="Freeform 570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49" name="Line 571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" name="Line 572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69" name="Group 545"/>
          <p:cNvGrpSpPr>
            <a:grpSpLocks/>
          </p:cNvGrpSpPr>
          <p:nvPr/>
        </p:nvGrpSpPr>
        <p:grpSpPr bwMode="auto">
          <a:xfrm>
            <a:off x="179388" y="1246114"/>
            <a:ext cx="365125" cy="234950"/>
            <a:chOff x="3537" y="1975"/>
            <a:chExt cx="1319" cy="775"/>
          </a:xfrm>
        </p:grpSpPr>
        <p:sp>
          <p:nvSpPr>
            <p:cNvPr id="270" name="AutoShape 546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271" name="Group 547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272" name="Oval 548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73" name="Rectangle 549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74" name="Rectangle 550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75" name="Oval 551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276" name="Group 552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279" name="Group 553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289" name="Freeform 554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0" name="Freeform 555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1" name="Freeform 556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2" name="Freeform 557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3" name="Freeform 558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4" name="Freeform 559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5" name="Freeform 560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6" name="Freeform 561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80" name="Group 562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281" name="Freeform 563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2" name="Freeform 564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3" name="Freeform 565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4" name="Freeform 566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5" name="Freeform 567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6" name="Freeform 568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7" name="Freeform 569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8" name="Freeform 570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77" name="Line 571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" name="Line 572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97" name="Group 545"/>
          <p:cNvGrpSpPr>
            <a:grpSpLocks/>
          </p:cNvGrpSpPr>
          <p:nvPr/>
        </p:nvGrpSpPr>
        <p:grpSpPr bwMode="auto">
          <a:xfrm>
            <a:off x="971550" y="1246114"/>
            <a:ext cx="365125" cy="234950"/>
            <a:chOff x="3537" y="1975"/>
            <a:chExt cx="1319" cy="775"/>
          </a:xfrm>
        </p:grpSpPr>
        <p:sp>
          <p:nvSpPr>
            <p:cNvPr id="298" name="AutoShape 546"/>
            <p:cNvSpPr>
              <a:spLocks noChangeAspect="1" noChangeArrowheads="1"/>
            </p:cNvSpPr>
            <p:nvPr/>
          </p:nvSpPr>
          <p:spPr bwMode="auto">
            <a:xfrm>
              <a:off x="3537" y="1975"/>
              <a:ext cx="131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299" name="Group 547"/>
            <p:cNvGrpSpPr>
              <a:grpSpLocks/>
            </p:cNvGrpSpPr>
            <p:nvPr/>
          </p:nvGrpSpPr>
          <p:grpSpPr bwMode="auto">
            <a:xfrm>
              <a:off x="3537" y="1979"/>
              <a:ext cx="1315" cy="767"/>
              <a:chOff x="3537" y="1979"/>
              <a:chExt cx="1315" cy="767"/>
            </a:xfrm>
          </p:grpSpPr>
          <p:sp>
            <p:nvSpPr>
              <p:cNvPr id="300" name="Oval 548"/>
              <p:cNvSpPr>
                <a:spLocks noChangeArrowheads="1"/>
              </p:cNvSpPr>
              <p:nvPr/>
            </p:nvSpPr>
            <p:spPr bwMode="auto">
              <a:xfrm>
                <a:off x="3541" y="2299"/>
                <a:ext cx="1311" cy="447"/>
              </a:xfrm>
              <a:prstGeom prst="ellipse">
                <a:avLst/>
              </a:prstGeom>
              <a:solidFill>
                <a:srgbClr val="0078AA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301" name="Rectangle 549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302" name="Rectangle 550"/>
              <p:cNvSpPr>
                <a:spLocks noChangeArrowheads="1"/>
              </p:cNvSpPr>
              <p:nvPr/>
            </p:nvSpPr>
            <p:spPr bwMode="auto">
              <a:xfrm>
                <a:off x="3537" y="2207"/>
                <a:ext cx="1311" cy="319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303" name="Oval 551"/>
              <p:cNvSpPr>
                <a:spLocks noChangeArrowheads="1"/>
              </p:cNvSpPr>
              <p:nvPr/>
            </p:nvSpPr>
            <p:spPr bwMode="auto">
              <a:xfrm>
                <a:off x="3541" y="1979"/>
                <a:ext cx="1311" cy="447"/>
              </a:xfrm>
              <a:prstGeom prst="ellipse">
                <a:avLst/>
              </a:prstGeom>
              <a:solidFill>
                <a:srgbClr val="00B4FF"/>
              </a:solidFill>
              <a:ln w="1270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304" name="Group 552"/>
              <p:cNvGrpSpPr>
                <a:grpSpLocks/>
              </p:cNvGrpSpPr>
              <p:nvPr/>
            </p:nvGrpSpPr>
            <p:grpSpPr bwMode="auto">
              <a:xfrm>
                <a:off x="3737" y="2031"/>
                <a:ext cx="911" cy="343"/>
                <a:chOff x="3737" y="2031"/>
                <a:chExt cx="911" cy="343"/>
              </a:xfrm>
            </p:grpSpPr>
            <p:grpSp>
              <p:nvGrpSpPr>
                <p:cNvPr id="307" name="Group 553"/>
                <p:cNvGrpSpPr>
                  <a:grpSpLocks/>
                </p:cNvGrpSpPr>
                <p:nvPr/>
              </p:nvGrpSpPr>
              <p:grpSpPr bwMode="auto">
                <a:xfrm>
                  <a:off x="3737" y="2031"/>
                  <a:ext cx="903" cy="335"/>
                  <a:chOff x="3737" y="2031"/>
                  <a:chExt cx="903" cy="335"/>
                </a:xfrm>
              </p:grpSpPr>
              <p:sp>
                <p:nvSpPr>
                  <p:cNvPr id="317" name="Freeform 554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8" name="Freeform 555"/>
                  <p:cNvSpPr>
                    <a:spLocks/>
                  </p:cNvSpPr>
                  <p:nvPr/>
                </p:nvSpPr>
                <p:spPr bwMode="auto">
                  <a:xfrm>
                    <a:off x="4208" y="2039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9" name="Freeform 556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0" name="Freeform 557"/>
                  <p:cNvSpPr>
                    <a:spLocks/>
                  </p:cNvSpPr>
                  <p:nvPr/>
                </p:nvSpPr>
                <p:spPr bwMode="auto">
                  <a:xfrm>
                    <a:off x="3737" y="2207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1" name="Freeform 558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2" name="Freeform 559"/>
                  <p:cNvSpPr>
                    <a:spLocks/>
                  </p:cNvSpPr>
                  <p:nvPr/>
                </p:nvSpPr>
                <p:spPr bwMode="auto">
                  <a:xfrm>
                    <a:off x="3761" y="2031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3" name="Freeform 560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4" name="Freeform 561"/>
                  <p:cNvSpPr>
                    <a:spLocks/>
                  </p:cNvSpPr>
                  <p:nvPr/>
                </p:nvSpPr>
                <p:spPr bwMode="auto">
                  <a:xfrm>
                    <a:off x="4193" y="2223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08" name="Group 562"/>
                <p:cNvGrpSpPr>
                  <a:grpSpLocks/>
                </p:cNvGrpSpPr>
                <p:nvPr/>
              </p:nvGrpSpPr>
              <p:grpSpPr bwMode="auto">
                <a:xfrm>
                  <a:off x="3745" y="2039"/>
                  <a:ext cx="903" cy="335"/>
                  <a:chOff x="3745" y="2039"/>
                  <a:chExt cx="903" cy="335"/>
                </a:xfrm>
              </p:grpSpPr>
              <p:sp>
                <p:nvSpPr>
                  <p:cNvPr id="309" name="Freeform 563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" name="Freeform 564"/>
                  <p:cNvSpPr>
                    <a:spLocks/>
                  </p:cNvSpPr>
                  <p:nvPr/>
                </p:nvSpPr>
                <p:spPr bwMode="auto">
                  <a:xfrm>
                    <a:off x="4216" y="2047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" name="Freeform 565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2" name="Freeform 566"/>
                  <p:cNvSpPr>
                    <a:spLocks/>
                  </p:cNvSpPr>
                  <p:nvPr/>
                </p:nvSpPr>
                <p:spPr bwMode="auto">
                  <a:xfrm>
                    <a:off x="3745" y="2215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3" name="Freeform 567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4" name="Freeform 568"/>
                  <p:cNvSpPr>
                    <a:spLocks/>
                  </p:cNvSpPr>
                  <p:nvPr/>
                </p:nvSpPr>
                <p:spPr bwMode="auto">
                  <a:xfrm>
                    <a:off x="3769" y="2039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5" name="Freeform 569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6" name="Freeform 570"/>
                  <p:cNvSpPr>
                    <a:spLocks/>
                  </p:cNvSpPr>
                  <p:nvPr/>
                </p:nvSpPr>
                <p:spPr bwMode="auto">
                  <a:xfrm>
                    <a:off x="4200" y="2231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05" name="Line 571"/>
              <p:cNvSpPr>
                <a:spLocks noChangeShapeType="1"/>
              </p:cNvSpPr>
              <p:nvPr/>
            </p:nvSpPr>
            <p:spPr bwMode="auto">
              <a:xfrm>
                <a:off x="3537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6" name="Line 572"/>
              <p:cNvSpPr>
                <a:spLocks noChangeShapeType="1"/>
              </p:cNvSpPr>
              <p:nvPr/>
            </p:nvSpPr>
            <p:spPr bwMode="auto">
              <a:xfrm>
                <a:off x="4848" y="2199"/>
                <a:ext cx="1" cy="319"/>
              </a:xfrm>
              <a:prstGeom prst="line">
                <a:avLst/>
              </a:prstGeom>
              <a:noFill/>
              <a:ln w="12700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cxnSp>
        <p:nvCxnSpPr>
          <p:cNvPr id="325" name="Straight Connector 328"/>
          <p:cNvCxnSpPr>
            <a:cxnSpLocks noChangeShapeType="1"/>
            <a:stCxn id="184" idx="4"/>
            <a:endCxn id="113" idx="3"/>
          </p:cNvCxnSpPr>
          <p:nvPr/>
        </p:nvCxnSpPr>
        <p:spPr bwMode="auto">
          <a:xfrm flipH="1">
            <a:off x="4432300" y="2436739"/>
            <a:ext cx="1317625" cy="2159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6" name="Straight Connector 331"/>
          <p:cNvCxnSpPr>
            <a:cxnSpLocks noChangeShapeType="1"/>
            <a:endCxn id="113" idx="1"/>
          </p:cNvCxnSpPr>
          <p:nvPr/>
        </p:nvCxnSpPr>
        <p:spPr bwMode="auto">
          <a:xfrm>
            <a:off x="3525838" y="2385939"/>
            <a:ext cx="511175" cy="266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" name="Straight Connector 333"/>
          <p:cNvCxnSpPr>
            <a:cxnSpLocks noChangeShapeType="1"/>
            <a:stCxn id="88" idx="3"/>
            <a:endCxn id="138" idx="1"/>
          </p:cNvCxnSpPr>
          <p:nvPr/>
        </p:nvCxnSpPr>
        <p:spPr bwMode="auto">
          <a:xfrm flipV="1">
            <a:off x="3525838" y="2214489"/>
            <a:ext cx="1316037" cy="984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" name="Straight Connector 335"/>
          <p:cNvCxnSpPr>
            <a:cxnSpLocks noChangeShapeType="1"/>
            <a:stCxn id="138" idx="3"/>
            <a:endCxn id="163" idx="1"/>
          </p:cNvCxnSpPr>
          <p:nvPr/>
        </p:nvCxnSpPr>
        <p:spPr bwMode="auto">
          <a:xfrm>
            <a:off x="5237163" y="2214489"/>
            <a:ext cx="454025" cy="1651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" name="Straight Connector 337"/>
          <p:cNvCxnSpPr>
            <a:cxnSpLocks noChangeShapeType="1"/>
            <a:stCxn id="174" idx="2"/>
          </p:cNvCxnSpPr>
          <p:nvPr/>
        </p:nvCxnSpPr>
        <p:spPr bwMode="auto">
          <a:xfrm flipV="1">
            <a:off x="5991225" y="2082726"/>
            <a:ext cx="155575" cy="1254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0" name="Straight Connector 339"/>
          <p:cNvCxnSpPr>
            <a:cxnSpLocks noChangeShapeType="1"/>
            <a:stCxn id="88" idx="1"/>
            <a:endCxn id="8" idx="5"/>
          </p:cNvCxnSpPr>
          <p:nvPr/>
        </p:nvCxnSpPr>
        <p:spPr bwMode="auto">
          <a:xfrm flipH="1" flipV="1">
            <a:off x="2627313" y="2171626"/>
            <a:ext cx="504825" cy="1412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1" name="Straight Connector 342"/>
          <p:cNvCxnSpPr>
            <a:cxnSpLocks noChangeShapeType="1"/>
            <a:stCxn id="64" idx="19"/>
            <a:endCxn id="244" idx="3"/>
          </p:cNvCxnSpPr>
          <p:nvPr/>
        </p:nvCxnSpPr>
        <p:spPr bwMode="auto">
          <a:xfrm flipV="1">
            <a:off x="6375400" y="1441376"/>
            <a:ext cx="331788" cy="238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2" name="Straight Connector 344"/>
          <p:cNvCxnSpPr>
            <a:cxnSpLocks noChangeShapeType="1"/>
            <a:stCxn id="250" idx="1"/>
            <a:endCxn id="221" idx="1"/>
          </p:cNvCxnSpPr>
          <p:nvPr/>
        </p:nvCxnSpPr>
        <p:spPr bwMode="auto">
          <a:xfrm>
            <a:off x="7015163" y="1392164"/>
            <a:ext cx="365125" cy="63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" name="Straight Connector 349"/>
          <p:cNvCxnSpPr>
            <a:cxnSpLocks noChangeShapeType="1"/>
            <a:stCxn id="222" idx="1"/>
            <a:endCxn id="188" idx="2"/>
          </p:cNvCxnSpPr>
          <p:nvPr/>
        </p:nvCxnSpPr>
        <p:spPr bwMode="auto">
          <a:xfrm flipV="1">
            <a:off x="7743825" y="1392164"/>
            <a:ext cx="357188" cy="63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" name="Straight Connector 352"/>
          <p:cNvCxnSpPr>
            <a:cxnSpLocks noChangeShapeType="1"/>
            <a:stCxn id="272" idx="6"/>
            <a:endCxn id="300" idx="2"/>
          </p:cNvCxnSpPr>
          <p:nvPr/>
        </p:nvCxnSpPr>
        <p:spPr bwMode="auto">
          <a:xfrm>
            <a:off x="542925" y="1411214"/>
            <a:ext cx="4302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" name="Straight Connector 354"/>
          <p:cNvCxnSpPr>
            <a:cxnSpLocks noChangeShapeType="1"/>
            <a:stCxn id="300" idx="6"/>
            <a:endCxn id="40" idx="1"/>
          </p:cNvCxnSpPr>
          <p:nvPr/>
        </p:nvCxnSpPr>
        <p:spPr bwMode="auto">
          <a:xfrm flipV="1">
            <a:off x="1335088" y="1409626"/>
            <a:ext cx="43815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" name="Straight Connector 356"/>
          <p:cNvCxnSpPr>
            <a:cxnSpLocks noChangeShapeType="1"/>
            <a:stCxn id="35" idx="5"/>
            <a:endCxn id="17" idx="0"/>
          </p:cNvCxnSpPr>
          <p:nvPr/>
        </p:nvCxnSpPr>
        <p:spPr bwMode="auto">
          <a:xfrm>
            <a:off x="2084388" y="1458839"/>
            <a:ext cx="395287" cy="3222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" name="Freeform 337"/>
          <p:cNvSpPr>
            <a:spLocks/>
          </p:cNvSpPr>
          <p:nvPr/>
        </p:nvSpPr>
        <p:spPr bwMode="auto">
          <a:xfrm>
            <a:off x="2657475" y="1947789"/>
            <a:ext cx="3681413" cy="647700"/>
          </a:xfrm>
          <a:custGeom>
            <a:avLst/>
            <a:gdLst>
              <a:gd name="T0" fmla="*/ 11875 w 3680142"/>
              <a:gd name="T1" fmla="*/ 207211 h 647866"/>
              <a:gd name="T2" fmla="*/ 85052 w 3680142"/>
              <a:gd name="T3" fmla="*/ 499744 h 647866"/>
              <a:gd name="T4" fmla="*/ 646078 w 3680142"/>
              <a:gd name="T5" fmla="*/ 450988 h 647866"/>
              <a:gd name="T6" fmla="*/ 1475420 w 3680142"/>
              <a:gd name="T7" fmla="*/ 195022 h 647866"/>
              <a:gd name="T8" fmla="*/ 2341351 w 3680142"/>
              <a:gd name="T9" fmla="*/ 329100 h 647866"/>
              <a:gd name="T10" fmla="*/ 2646257 w 3680142"/>
              <a:gd name="T11" fmla="*/ 646010 h 647866"/>
              <a:gd name="T12" fmla="*/ 3231675 w 3680142"/>
              <a:gd name="T13" fmla="*/ 450988 h 647866"/>
              <a:gd name="T14" fmla="*/ 3658542 w 3680142"/>
              <a:gd name="T15" fmla="*/ 365666 h 647866"/>
              <a:gd name="T16" fmla="*/ 3585365 w 3680142"/>
              <a:gd name="T17" fmla="*/ 0 h 6478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80142" h="647866">
                <a:moveTo>
                  <a:pt x="11871" y="207264"/>
                </a:moveTo>
                <a:cubicBezTo>
                  <a:pt x="-4385" y="333248"/>
                  <a:pt x="-20641" y="459232"/>
                  <a:pt x="85023" y="499872"/>
                </a:cubicBezTo>
                <a:cubicBezTo>
                  <a:pt x="190687" y="540512"/>
                  <a:pt x="414207" y="501904"/>
                  <a:pt x="645855" y="451104"/>
                </a:cubicBezTo>
                <a:cubicBezTo>
                  <a:pt x="877503" y="400304"/>
                  <a:pt x="1192463" y="215392"/>
                  <a:pt x="1474911" y="195072"/>
                </a:cubicBezTo>
                <a:cubicBezTo>
                  <a:pt x="1757359" y="174752"/>
                  <a:pt x="2145471" y="254000"/>
                  <a:pt x="2340543" y="329184"/>
                </a:cubicBezTo>
                <a:cubicBezTo>
                  <a:pt x="2535615" y="404368"/>
                  <a:pt x="2497007" y="625856"/>
                  <a:pt x="2645343" y="646176"/>
                </a:cubicBezTo>
                <a:cubicBezTo>
                  <a:pt x="2793679" y="666496"/>
                  <a:pt x="3061903" y="497840"/>
                  <a:pt x="3230559" y="451104"/>
                </a:cubicBezTo>
                <a:cubicBezTo>
                  <a:pt x="3399215" y="404368"/>
                  <a:pt x="3598351" y="440944"/>
                  <a:pt x="3657279" y="365760"/>
                </a:cubicBezTo>
                <a:cubicBezTo>
                  <a:pt x="3716207" y="290576"/>
                  <a:pt x="3650167" y="145288"/>
                  <a:pt x="3584127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41" name="TextBox 340"/>
          <p:cNvSpPr txBox="1"/>
          <p:nvPr/>
        </p:nvSpPr>
        <p:spPr>
          <a:xfrm>
            <a:off x="2932604" y="1074865"/>
            <a:ext cx="5445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+mn-lt"/>
              </a:rPr>
              <a:t>UNI</a:t>
            </a:r>
          </a:p>
        </p:txBody>
      </p:sp>
      <p:cxnSp>
        <p:nvCxnSpPr>
          <p:cNvPr id="348" name="Straight Connector 347"/>
          <p:cNvCxnSpPr>
            <a:cxnSpLocks noChangeShapeType="1"/>
          </p:cNvCxnSpPr>
          <p:nvPr/>
        </p:nvCxnSpPr>
        <p:spPr bwMode="auto">
          <a:xfrm flipV="1">
            <a:off x="2806700" y="1849364"/>
            <a:ext cx="3184525" cy="44450"/>
          </a:xfrm>
          <a:prstGeom prst="line">
            <a:avLst/>
          </a:prstGeom>
          <a:noFill/>
          <a:ln w="76200" cmpd="dbl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3" name="Freeform 352"/>
          <p:cNvSpPr/>
          <p:nvPr/>
        </p:nvSpPr>
        <p:spPr bwMode="auto">
          <a:xfrm>
            <a:off x="443753" y="1099868"/>
            <a:ext cx="2245659" cy="685901"/>
          </a:xfrm>
          <a:custGeom>
            <a:avLst/>
            <a:gdLst>
              <a:gd name="connsiteX0" fmla="*/ 0 w 2245659"/>
              <a:gd name="connsiteY0" fmla="*/ 174913 h 685901"/>
              <a:gd name="connsiteX1" fmla="*/ 376518 w 2245659"/>
              <a:gd name="connsiteY1" fmla="*/ 101 h 685901"/>
              <a:gd name="connsiteX2" fmla="*/ 685800 w 2245659"/>
              <a:gd name="connsiteY2" fmla="*/ 148019 h 685901"/>
              <a:gd name="connsiteX3" fmla="*/ 1062318 w 2245659"/>
              <a:gd name="connsiteY3" fmla="*/ 40443 h 685901"/>
              <a:gd name="connsiteX4" fmla="*/ 1479176 w 2245659"/>
              <a:gd name="connsiteY4" fmla="*/ 148019 h 685901"/>
              <a:gd name="connsiteX5" fmla="*/ 2070847 w 2245659"/>
              <a:gd name="connsiteY5" fmla="*/ 215254 h 685901"/>
              <a:gd name="connsiteX6" fmla="*/ 2245659 w 2245659"/>
              <a:gd name="connsiteY6" fmla="*/ 685901 h 6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5659" h="685901">
                <a:moveTo>
                  <a:pt x="0" y="174913"/>
                </a:moveTo>
                <a:cubicBezTo>
                  <a:pt x="131109" y="89748"/>
                  <a:pt x="262218" y="4583"/>
                  <a:pt x="376518" y="101"/>
                </a:cubicBezTo>
                <a:cubicBezTo>
                  <a:pt x="490818" y="-4381"/>
                  <a:pt x="571500" y="141295"/>
                  <a:pt x="685800" y="148019"/>
                </a:cubicBezTo>
                <a:cubicBezTo>
                  <a:pt x="800100" y="154743"/>
                  <a:pt x="930089" y="40443"/>
                  <a:pt x="1062318" y="40443"/>
                </a:cubicBezTo>
                <a:cubicBezTo>
                  <a:pt x="1194547" y="40443"/>
                  <a:pt x="1311088" y="118884"/>
                  <a:pt x="1479176" y="148019"/>
                </a:cubicBezTo>
                <a:cubicBezTo>
                  <a:pt x="1647264" y="177154"/>
                  <a:pt x="1943100" y="125607"/>
                  <a:pt x="2070847" y="215254"/>
                </a:cubicBezTo>
                <a:cubicBezTo>
                  <a:pt x="2198594" y="304901"/>
                  <a:pt x="2222126" y="495401"/>
                  <a:pt x="2245659" y="685901"/>
                </a:cubicBez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Freeform 353"/>
          <p:cNvSpPr/>
          <p:nvPr/>
        </p:nvSpPr>
        <p:spPr bwMode="auto">
          <a:xfrm>
            <a:off x="2756647" y="1150695"/>
            <a:ext cx="5499847" cy="635074"/>
          </a:xfrm>
          <a:custGeom>
            <a:avLst/>
            <a:gdLst>
              <a:gd name="connsiteX0" fmla="*/ 0 w 5499847"/>
              <a:gd name="connsiteY0" fmla="*/ 635074 h 635074"/>
              <a:gd name="connsiteX1" fmla="*/ 1600200 w 5499847"/>
              <a:gd name="connsiteY1" fmla="*/ 379580 h 635074"/>
              <a:gd name="connsiteX2" fmla="*/ 3361765 w 5499847"/>
              <a:gd name="connsiteY2" fmla="*/ 567839 h 635074"/>
              <a:gd name="connsiteX3" fmla="*/ 3966882 w 5499847"/>
              <a:gd name="connsiteY3" fmla="*/ 554392 h 635074"/>
              <a:gd name="connsiteX4" fmla="*/ 4101353 w 5499847"/>
              <a:gd name="connsiteY4" fmla="*/ 258557 h 635074"/>
              <a:gd name="connsiteX5" fmla="*/ 4410635 w 5499847"/>
              <a:gd name="connsiteY5" fmla="*/ 3063 h 635074"/>
              <a:gd name="connsiteX6" fmla="*/ 4760259 w 5499847"/>
              <a:gd name="connsiteY6" fmla="*/ 110639 h 635074"/>
              <a:gd name="connsiteX7" fmla="*/ 5109882 w 5499847"/>
              <a:gd name="connsiteY7" fmla="*/ 3063 h 635074"/>
              <a:gd name="connsiteX8" fmla="*/ 5499847 w 5499847"/>
              <a:gd name="connsiteY8" fmla="*/ 124086 h 63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9847" h="635074">
                <a:moveTo>
                  <a:pt x="0" y="635074"/>
                </a:moveTo>
                <a:cubicBezTo>
                  <a:pt x="519953" y="512930"/>
                  <a:pt x="1039906" y="390786"/>
                  <a:pt x="1600200" y="379580"/>
                </a:cubicBezTo>
                <a:cubicBezTo>
                  <a:pt x="2160494" y="368374"/>
                  <a:pt x="2967318" y="538704"/>
                  <a:pt x="3361765" y="567839"/>
                </a:cubicBezTo>
                <a:cubicBezTo>
                  <a:pt x="3756212" y="596974"/>
                  <a:pt x="3843617" y="605939"/>
                  <a:pt x="3966882" y="554392"/>
                </a:cubicBezTo>
                <a:cubicBezTo>
                  <a:pt x="4090147" y="502845"/>
                  <a:pt x="4027394" y="350445"/>
                  <a:pt x="4101353" y="258557"/>
                </a:cubicBezTo>
                <a:cubicBezTo>
                  <a:pt x="4175312" y="166669"/>
                  <a:pt x="4300817" y="27716"/>
                  <a:pt x="4410635" y="3063"/>
                </a:cubicBezTo>
                <a:cubicBezTo>
                  <a:pt x="4520453" y="-21590"/>
                  <a:pt x="4643718" y="110639"/>
                  <a:pt x="4760259" y="110639"/>
                </a:cubicBezTo>
                <a:cubicBezTo>
                  <a:pt x="4876800" y="110639"/>
                  <a:pt x="4986617" y="822"/>
                  <a:pt x="5109882" y="3063"/>
                </a:cubicBezTo>
                <a:cubicBezTo>
                  <a:pt x="5233147" y="5304"/>
                  <a:pt x="5366497" y="64695"/>
                  <a:pt x="5499847" y="124086"/>
                </a:cubicBez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6" name="Straight Connector 355"/>
          <p:cNvCxnSpPr/>
          <p:nvPr/>
        </p:nvCxnSpPr>
        <p:spPr>
          <a:xfrm flipV="1">
            <a:off x="2411413" y="1263091"/>
            <a:ext cx="614175" cy="103394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584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animBg="1"/>
      <p:bldP spid="353" grpId="0" animBg="1"/>
      <p:bldP spid="354" grpId="0" animBg="1"/>
    </p:bldLst>
  </p:timing>
</p:sld>
</file>

<file path=ppt/theme/theme1.xml><?xml version="1.0" encoding="utf-8"?>
<a:theme xmlns:a="http://schemas.openxmlformats.org/drawingml/2006/main" name="blank">
  <a:themeElements>
    <a:clrScheme name="Juniper themes">
      <a:dk1>
        <a:srgbClr val="333333"/>
      </a:dk1>
      <a:lt1>
        <a:srgbClr val="FFFFFF"/>
      </a:lt1>
      <a:dk2>
        <a:srgbClr val="93220B"/>
      </a:dk2>
      <a:lt2>
        <a:srgbClr val="5C852D"/>
      </a:lt2>
      <a:accent1>
        <a:srgbClr val="0067AC"/>
      </a:accent1>
      <a:accent2>
        <a:srgbClr val="BFC16B"/>
      </a:accent2>
      <a:accent3>
        <a:srgbClr val="F26649"/>
      </a:accent3>
      <a:accent4>
        <a:srgbClr val="2F8D7D"/>
      </a:accent4>
      <a:accent5>
        <a:srgbClr val="7EB0CC"/>
      </a:accent5>
      <a:accent6>
        <a:srgbClr val="807F83"/>
      </a:accent6>
      <a:hlink>
        <a:srgbClr val="5D87A1"/>
      </a:hlink>
      <a:folHlink>
        <a:srgbClr val="F79646"/>
      </a:folHlink>
    </a:clrScheme>
    <a:fontScheme name="JuniperTemplate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anchor="ctr"/>
      <a:lstStyle>
        <a:defPPr>
          <a:defRPr/>
        </a:defPPr>
      </a:lstStyle>
    </a:spDef>
    <a:lnDef>
      <a:spPr>
        <a:ln w="12700">
          <a:solidFill>
            <a:srgbClr val="292929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presenter title">
      <a:srgbClr val="4D4D4D"/>
    </a:custClr>
    <a:custClr name="text title">
      <a:srgbClr val="292929"/>
    </a:custClr>
    <a:custClr name="subtitle blue">
      <a:srgbClr val="5D87A1"/>
    </a:custClr>
    <a:custClr name="axis">
      <a:srgbClr val="807F83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29699</TotalTime>
  <Words>1033</Words>
  <Application>Microsoft Office PowerPoint</Application>
  <PresentationFormat>On-screen Show (4:3)</PresentationFormat>
  <Paragraphs>172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</vt:lpstr>
      <vt:lpstr>New Outlook on Multi-Domain and Multi-Layer Traffic Engineering</vt:lpstr>
      <vt:lpstr>WHY Do We Care about Multi-Layer Networks?</vt:lpstr>
      <vt:lpstr>What Problems Are We Trying to Solve?</vt:lpstr>
      <vt:lpstr>Some Old Views of Layering</vt:lpstr>
      <vt:lpstr>Flooding Would Be Crazy</vt:lpstr>
      <vt:lpstr>Link Aggregation Doesn’t Quite Do The Job</vt:lpstr>
      <vt:lpstr>Node Aggregation Doesn’t Cut it Either</vt:lpstr>
      <vt:lpstr>How PCE addressed the problem</vt:lpstr>
      <vt:lpstr>Perhaps the Client Can be in Both Networks</vt:lpstr>
      <vt:lpstr>Two Unasked Questions</vt:lpstr>
      <vt:lpstr>Abstract Links</vt:lpstr>
      <vt:lpstr>Introducing a Connectivity Layer</vt:lpstr>
      <vt:lpstr>General Applicability To The VPN</vt:lpstr>
      <vt:lpstr>Applicability to Peer Domains</vt:lpstr>
      <vt:lpstr>draft-farrel-interconnected-te-info-exchange   Questions?  afarrel@juniper.net adrian@olddog.co.uk</vt:lpstr>
    </vt:vector>
  </TitlesOfParts>
  <Company>Juniper Networks,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ANR/SR Project Plan</dc:title>
  <dc:creator>Hannes Gredler</dc:creator>
  <cp:lastModifiedBy>Adrian Farrel</cp:lastModifiedBy>
  <cp:revision>539</cp:revision>
  <dcterms:created xsi:type="dcterms:W3CDTF">2009-12-08T16:02:14Z</dcterms:created>
  <dcterms:modified xsi:type="dcterms:W3CDTF">2013-09-06T01:00:28Z</dcterms:modified>
</cp:coreProperties>
</file>